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88" r:id="rId2"/>
    <p:sldId id="289" r:id="rId3"/>
    <p:sldId id="256" r:id="rId4"/>
    <p:sldId id="290" r:id="rId5"/>
    <p:sldId id="257" r:id="rId6"/>
    <p:sldId id="284" r:id="rId7"/>
    <p:sldId id="285" r:id="rId8"/>
    <p:sldId id="259" r:id="rId9"/>
    <p:sldId id="261" r:id="rId10"/>
    <p:sldId id="262" r:id="rId11"/>
    <p:sldId id="286" r:id="rId12"/>
    <p:sldId id="263" r:id="rId13"/>
    <p:sldId id="275" r:id="rId14"/>
    <p:sldId id="281" r:id="rId15"/>
    <p:sldId id="279" r:id="rId16"/>
    <p:sldId id="280" r:id="rId17"/>
    <p:sldId id="282" r:id="rId18"/>
    <p:sldId id="283" r:id="rId19"/>
    <p:sldId id="28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8488" autoAdjust="0"/>
  </p:normalViewPr>
  <p:slideViewPr>
    <p:cSldViewPr snapToGrid="0">
      <p:cViewPr varScale="1">
        <p:scale>
          <a:sx n="45" d="100"/>
          <a:sy n="45" d="100"/>
        </p:scale>
        <p:origin x="14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250F3E-9E50-45FF-A198-92CCA8F3F666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A1361-18BA-479A-9007-A90AFCF726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936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3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768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62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31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we are Deployment then we use Kind is equal to Deployment.  I will explain it on my next videos what is Deployment. Don’t worry.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Lets focus on YAML topic.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Thus, kind represents what we are creating 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3442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04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483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712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have any questions, you may ask in the comment session, I will try to reply you.</a:t>
            </a:r>
          </a:p>
          <a:p>
            <a:endParaRPr lang="en-US" dirty="0"/>
          </a:p>
          <a:p>
            <a:r>
              <a:rPr lang="en-US" dirty="0"/>
              <a:t>If you like this video and content, </a:t>
            </a:r>
            <a:r>
              <a:rPr lang="en-US" i="1" dirty="0"/>
              <a:t>Please like</a:t>
            </a:r>
            <a:r>
              <a:rPr lang="en-US" dirty="0"/>
              <a:t> and </a:t>
            </a:r>
            <a:r>
              <a:rPr lang="en-US" i="1" dirty="0"/>
              <a:t>subscribe</a:t>
            </a:r>
            <a:r>
              <a:rPr lang="en-US" dirty="0"/>
              <a:t> to </a:t>
            </a:r>
            <a:r>
              <a:rPr lang="en-US" i="1" dirty="0"/>
              <a:t>my channel</a:t>
            </a:r>
            <a:r>
              <a:rPr lang="en-US" dirty="0"/>
              <a:t> and press </a:t>
            </a:r>
            <a:r>
              <a:rPr lang="en-US" i="1" dirty="0"/>
              <a:t>the</a:t>
            </a:r>
            <a:r>
              <a:rPr lang="en-US" dirty="0"/>
              <a:t> bell icon to get new </a:t>
            </a:r>
            <a:r>
              <a:rPr lang="en-US" i="1" dirty="0"/>
              <a:t>video</a:t>
            </a:r>
            <a:r>
              <a:rPr lang="en-US" dirty="0"/>
              <a:t> updates.”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82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67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64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78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21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79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76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23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Next is Dictionary  or </a:t>
            </a:r>
            <a:r>
              <a:rPr lang="en-US" dirty="0" err="1"/>
              <a:t>MAPs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A1361-18BA-479A-9007-A90AFCF7268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49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175D6-9545-4818-A541-7F919CAB4F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9C8625-7919-4058-8EDA-C711DA267E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09286-D098-4D73-B834-FD21702DD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D089A-9417-4FB4-9C78-698F80D8D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2F7FA-ACC6-4AD9-8B3A-6D8E6B718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86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72C7-70DE-4B6F-B157-E44FD970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37AE5-8EC4-4473-9FA6-80A148F41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D0C38-3415-46A0-B932-538C9252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FC2AC-A97B-41D4-ADE1-409FB73CF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777FB-86EE-46DC-895E-F47755C42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67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13CC52-E37C-449A-BC7B-684B40C61D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D3097-79B3-4221-B045-3D1115F0AC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B0D15-6117-42FE-8096-5BC71CE92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2D724-DC0D-49E3-BFFB-43693E3B3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63FBB-958C-4A95-8189-EA35AEB5F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49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631B8-1B44-4ECD-BE00-DDCC8481F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22FED-FF93-4139-9747-E00AFDF05F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5F4C8-2D04-4255-9ECF-3F6E5AAD6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E3686-A7BC-4438-A009-094CEE0E1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7524F-3EBC-4B46-8E8E-C8FC7FFE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17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24CF8-D469-4651-9645-78E2AD786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CF001-5E42-43A5-B0EF-1054DE51C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3312E-0E3D-4D6D-8C7D-6ACC9F335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B8BC-F0C6-4D07-B0E9-30D08874D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9D7F8-2DA8-4E05-8A66-A280E0330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1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CBCBF-A5B7-4F4C-9356-6FC15630C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B81FE-4605-4743-8BD8-861022ABE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79616-A960-4B91-BFD0-CBD2F14EB0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B69A9-BD09-477A-B1E5-7B46888CB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FBADDD-8693-4CDC-A8C6-D41FE0D5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8CEE3-823D-40D7-9AF2-9E4EC92F9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83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A2F76-AEAD-4557-939E-73EB688EA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38963-DE94-4A33-9FB7-83CA73DD7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A925E-78B2-406D-A231-F6DCBDD5A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494AE0-84C4-45BD-9C1E-53996961B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E2F7F-AC25-4C57-9C4E-C526302BB3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BE1785-F88E-4B0F-A23B-978CD4BF9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BFB9E8-EA94-4E1B-933F-62B4CD636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ACE33B-B367-431C-9FC8-9B5289597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3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3925D-081C-41B7-8772-05A41BFFB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A21DD6-4C09-48E1-8F49-FCD3D0E54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B4ACDB-6AEC-419D-ABF9-58340D21E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3AC8BC-9584-4604-A21B-0410A1B4A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9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B6611-4DD8-40EF-8ECA-658C24AB1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A5E6C6-802B-4978-9638-370BF3AC1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A57B7-6B6A-417D-AA6C-E6A4BD4A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58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890E6-BADA-4D65-9670-2DB557B12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DB46B-0C09-4976-8B6E-D8CE55D5F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DDF32-7AF8-421E-A93B-ABA9E5339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1447C-CBDC-4868-A8DD-3A16AA442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87BE5-9F15-4249-BCD8-CC1860983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749B1-100C-49E0-8D83-F1E2C244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00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1018-ED9B-47ED-9FC6-6543F1C15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D4620B-B7A3-448A-A3B3-23E3FDC5A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156A69-EB68-4F09-8B00-1BD220EA2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63C6F-D4B6-45BB-9660-35B94F992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A6D36-249E-4B0C-B02C-E649A1711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79435-25A0-4DF9-A4A7-30E18C944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68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F35260-C659-4E8F-8EC1-F08AD0E4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25CB6-EDA3-46F8-B73E-F5021D933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98A00-D657-4939-96C0-2B3C4CFB4E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61423-9D92-4572-80DC-80E7E1F8454B}" type="datetimeFigureOut">
              <a:rPr lang="en-US" smtClean="0"/>
              <a:t>2022-12-27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94753-EB52-43B1-AB9C-261671CF3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694CC-C160-4D1F-879E-60E097937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85F99-FD2C-4D91-A76E-5A3AB8FDB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ishrana2001/Kubernetes/tree/main/05%20Yaml%20fil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am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22" y="3279634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454400" y="3279634"/>
            <a:ext cx="3136880" cy="2333765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YAML</a:t>
            </a:r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3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3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3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3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0" presetID="34" presetClass="emph" presetSubtype="0" fill="hold" grpId="3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4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4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4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4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3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909DF0-8B21-4A19-BC70-C6B608A4A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54589" y="2475344"/>
            <a:ext cx="5883565" cy="3708401"/>
          </a:xfr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  "</a:t>
            </a:r>
            <a:r>
              <a:rPr lang="en-US" dirty="0" err="1"/>
              <a:t>key1</a:t>
            </a:r>
            <a:r>
              <a:rPr lang="en-US" dirty="0"/>
              <a:t>": [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 err="1"/>
              <a:t>value1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 err="1"/>
              <a:t>value2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 err="1"/>
              <a:t>value3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  "</a:t>
            </a:r>
            <a:r>
              <a:rPr lang="en-US" dirty="0" err="1"/>
              <a:t>value4</a:t>
            </a:r>
            <a:r>
              <a:rPr lang="en-US" dirty="0"/>
              <a:t>",</a:t>
            </a:r>
          </a:p>
          <a:p>
            <a:pPr marL="0" indent="0">
              <a:buNone/>
            </a:pPr>
            <a:r>
              <a:rPr lang="en-US" dirty="0"/>
              <a:t>  ]</a:t>
            </a:r>
          </a:p>
          <a:p>
            <a:pPr marL="0" indent="0">
              <a:buNone/>
            </a:pPr>
            <a:r>
              <a:rPr lang="en-US" dirty="0"/>
              <a:t>}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700" dirty="0" err="1"/>
              <a:t>key1</a:t>
            </a:r>
            <a:r>
              <a:rPr lang="en-US" sz="3700" dirty="0"/>
              <a:t>: [</a:t>
            </a:r>
            <a:r>
              <a:rPr lang="en-US" sz="3700" dirty="0" err="1"/>
              <a:t>value1,value2,value3,value4</a:t>
            </a:r>
            <a:r>
              <a:rPr lang="en-US" sz="3700" dirty="0"/>
              <a:t>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99D0AA-A41D-44D1-93CD-752426946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8696" y="134864"/>
            <a:ext cx="4729739" cy="823913"/>
          </a:xfrm>
        </p:spPr>
        <p:txBody>
          <a:bodyPr/>
          <a:lstStyle/>
          <a:p>
            <a:r>
              <a:rPr lang="en-US" dirty="0"/>
              <a:t>YAML  Array List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2A36A3-145C-428B-B667-1C6E5D587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4681" y="958777"/>
            <a:ext cx="11453090" cy="1701294"/>
          </a:xfrm>
        </p:spPr>
        <p:txBody>
          <a:bodyPr>
            <a:normAutofit/>
          </a:bodyPr>
          <a:lstStyle/>
          <a:p>
            <a:r>
              <a:rPr lang="en-US" dirty="0"/>
              <a:t>An array is a </a:t>
            </a:r>
            <a:r>
              <a:rPr lang="en-US" b="1" dirty="0"/>
              <a:t>group of similar values </a:t>
            </a:r>
            <a:r>
              <a:rPr lang="en-US" dirty="0"/>
              <a:t>with a </a:t>
            </a:r>
            <a:r>
              <a:rPr lang="en-US" b="1" dirty="0"/>
              <a:t>single name</a:t>
            </a:r>
            <a:r>
              <a:rPr lang="en-US" dirty="0"/>
              <a:t>. </a:t>
            </a:r>
          </a:p>
          <a:p>
            <a:r>
              <a:rPr lang="en-US" dirty="0"/>
              <a:t>In YAML, Array represents a single </a:t>
            </a:r>
            <a:r>
              <a:rPr lang="en-US" b="1" dirty="0"/>
              <a:t>key mapped to multiple values</a:t>
            </a:r>
            <a:r>
              <a:rPr lang="en-US" dirty="0"/>
              <a:t>. Each value starts with a hyphen - symbol followed by space.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2B86C-7167-4D57-9A78-81B9903F8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846" y="2475344"/>
            <a:ext cx="5729720" cy="3708401"/>
          </a:xfr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endParaRPr lang="en-US" dirty="0"/>
          </a:p>
          <a:p>
            <a:r>
              <a:rPr lang="en-US" dirty="0"/>
              <a:t>Syntax:</a:t>
            </a:r>
          </a:p>
          <a:p>
            <a:pPr marL="1371600" lvl="3" indent="0">
              <a:buNone/>
            </a:pPr>
            <a:r>
              <a:rPr lang="en-US" sz="2800" dirty="0" err="1"/>
              <a:t>key1</a:t>
            </a:r>
            <a:r>
              <a:rPr lang="en-US" sz="2800" dirty="0"/>
              <a:t>:</a:t>
            </a:r>
          </a:p>
          <a:p>
            <a:pPr marL="1371600" lvl="3" indent="0">
              <a:buNone/>
            </a:pPr>
            <a:r>
              <a:rPr lang="en-US" sz="2800" dirty="0"/>
              <a:t>  - </a:t>
            </a:r>
            <a:r>
              <a:rPr lang="en-US" sz="2800" dirty="0" err="1"/>
              <a:t>value1</a:t>
            </a:r>
            <a:endParaRPr lang="en-US" sz="2800" dirty="0"/>
          </a:p>
          <a:p>
            <a:pPr marL="1371600" lvl="3" indent="0">
              <a:buNone/>
            </a:pPr>
            <a:r>
              <a:rPr lang="en-US" sz="2800" dirty="0"/>
              <a:t>  - </a:t>
            </a:r>
            <a:r>
              <a:rPr lang="en-US" sz="2800" dirty="0" err="1"/>
              <a:t>value2</a:t>
            </a:r>
            <a:endParaRPr lang="en-US" sz="2800" dirty="0"/>
          </a:p>
          <a:p>
            <a:pPr marL="1371600" lvl="3" indent="0">
              <a:buNone/>
            </a:pPr>
            <a:r>
              <a:rPr lang="en-US" sz="2800" dirty="0"/>
              <a:t>  - </a:t>
            </a:r>
            <a:r>
              <a:rPr lang="en-US" sz="2800" dirty="0" err="1"/>
              <a:t>value3</a:t>
            </a:r>
            <a:endParaRPr lang="en-US" sz="2800" dirty="0"/>
          </a:p>
          <a:p>
            <a:pPr marL="1371600" lvl="3" indent="0">
              <a:buNone/>
            </a:pPr>
            <a:r>
              <a:rPr lang="en-US" sz="2800" dirty="0"/>
              <a:t>  - </a:t>
            </a:r>
            <a:r>
              <a:rPr lang="en-US" sz="2800" dirty="0" err="1"/>
              <a:t>value4</a:t>
            </a:r>
            <a:endParaRPr lang="en-US" sz="2800" dirty="0"/>
          </a:p>
          <a:p>
            <a:pPr marL="0" indent="0">
              <a:buNone/>
            </a:pPr>
            <a:endParaRPr lang="en-US" sz="3800" dirty="0"/>
          </a:p>
          <a:p>
            <a:pPr marL="0" indent="0">
              <a:buNone/>
            </a:pPr>
            <a:r>
              <a:rPr lang="en-US" sz="3800" dirty="0"/>
              <a:t>Or </a:t>
            </a:r>
          </a:p>
          <a:p>
            <a:pPr marL="0" indent="0">
              <a:buNone/>
            </a:pPr>
            <a:r>
              <a:rPr lang="en-US" sz="3800" dirty="0" err="1"/>
              <a:t>key1</a:t>
            </a:r>
            <a:r>
              <a:rPr lang="en-US" sz="3800" dirty="0"/>
              <a:t>: [</a:t>
            </a:r>
            <a:r>
              <a:rPr lang="en-US" sz="3800" dirty="0" err="1"/>
              <a:t>value1,value2,value3,value4</a:t>
            </a:r>
            <a:r>
              <a:rPr lang="en-US" sz="3800" dirty="0"/>
              <a:t>]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E345A3F-1D26-4C0F-8F2D-6956B016D6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04581" y="2653144"/>
            <a:ext cx="1330037" cy="823912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In yaml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CC90B6-EA3A-4D14-BC13-03A3704E4D4D}"/>
              </a:ext>
            </a:extLst>
          </p:cNvPr>
          <p:cNvSpPr/>
          <p:nvPr/>
        </p:nvSpPr>
        <p:spPr>
          <a:xfrm>
            <a:off x="3850105" y="1424539"/>
            <a:ext cx="1366788" cy="4331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2FF1CA-CC5E-4622-BE53-D79224BB55D4}"/>
              </a:ext>
            </a:extLst>
          </p:cNvPr>
          <p:cNvSpPr/>
          <p:nvPr/>
        </p:nvSpPr>
        <p:spPr>
          <a:xfrm>
            <a:off x="6308434" y="2770472"/>
            <a:ext cx="941919" cy="4331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DBC93-559E-4570-9119-057AEFC530A3}"/>
              </a:ext>
            </a:extLst>
          </p:cNvPr>
          <p:cNvSpPr/>
          <p:nvPr/>
        </p:nvSpPr>
        <p:spPr>
          <a:xfrm>
            <a:off x="6639827" y="1424538"/>
            <a:ext cx="1994034" cy="433137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7260DD-C1A4-4D65-A046-5D5A46AFF272}"/>
              </a:ext>
            </a:extLst>
          </p:cNvPr>
          <p:cNvSpPr/>
          <p:nvPr/>
        </p:nvSpPr>
        <p:spPr>
          <a:xfrm>
            <a:off x="6387966" y="3125832"/>
            <a:ext cx="1330037" cy="1513545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B101064-1A14-4853-9A3D-A993FD8DECFC}"/>
              </a:ext>
            </a:extLst>
          </p:cNvPr>
          <p:cNvCxnSpPr/>
          <p:nvPr/>
        </p:nvCxnSpPr>
        <p:spPr>
          <a:xfrm>
            <a:off x="6563593" y="3125832"/>
            <a:ext cx="0" cy="1423283"/>
          </a:xfrm>
          <a:prstGeom prst="line">
            <a:avLst/>
          </a:prstGeom>
          <a:ln w="2222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06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  <p:bldP spid="3" grpId="0" uiExpand="1" build="p" animBg="1"/>
      <p:bldP spid="7" grpId="0" uiExpand="1" build="p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E4FF54C-FF61-4C4A-A354-744D05F45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/ Maps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67743A-B9EF-49DB-BFA2-1D6EA4054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custGeom>
            <a:avLst/>
            <a:gdLst>
              <a:gd name="connsiteX0" fmla="*/ 0 w 5157787"/>
              <a:gd name="connsiteY0" fmla="*/ 0 h 823912"/>
              <a:gd name="connsiteX1" fmla="*/ 521510 w 5157787"/>
              <a:gd name="connsiteY1" fmla="*/ 0 h 823912"/>
              <a:gd name="connsiteX2" fmla="*/ 1146175 w 5157787"/>
              <a:gd name="connsiteY2" fmla="*/ 0 h 823912"/>
              <a:gd name="connsiteX3" fmla="*/ 1616107 w 5157787"/>
              <a:gd name="connsiteY3" fmla="*/ 0 h 823912"/>
              <a:gd name="connsiteX4" fmla="*/ 2189194 w 5157787"/>
              <a:gd name="connsiteY4" fmla="*/ 0 h 823912"/>
              <a:gd name="connsiteX5" fmla="*/ 2762281 w 5157787"/>
              <a:gd name="connsiteY5" fmla="*/ 0 h 823912"/>
              <a:gd name="connsiteX6" fmla="*/ 3386947 w 5157787"/>
              <a:gd name="connsiteY6" fmla="*/ 0 h 823912"/>
              <a:gd name="connsiteX7" fmla="*/ 4011612 w 5157787"/>
              <a:gd name="connsiteY7" fmla="*/ 0 h 823912"/>
              <a:gd name="connsiteX8" fmla="*/ 4533122 w 5157787"/>
              <a:gd name="connsiteY8" fmla="*/ 0 h 823912"/>
              <a:gd name="connsiteX9" fmla="*/ 5157787 w 5157787"/>
              <a:gd name="connsiteY9" fmla="*/ 0 h 823912"/>
              <a:gd name="connsiteX10" fmla="*/ 5157787 w 5157787"/>
              <a:gd name="connsiteY10" fmla="*/ 420195 h 823912"/>
              <a:gd name="connsiteX11" fmla="*/ 5157787 w 5157787"/>
              <a:gd name="connsiteY11" fmla="*/ 823912 h 823912"/>
              <a:gd name="connsiteX12" fmla="*/ 4481544 w 5157787"/>
              <a:gd name="connsiteY12" fmla="*/ 823912 h 823912"/>
              <a:gd name="connsiteX13" fmla="*/ 3908456 w 5157787"/>
              <a:gd name="connsiteY13" fmla="*/ 823912 h 823912"/>
              <a:gd name="connsiteX14" fmla="*/ 3283791 w 5157787"/>
              <a:gd name="connsiteY14" fmla="*/ 823912 h 823912"/>
              <a:gd name="connsiteX15" fmla="*/ 2762281 w 5157787"/>
              <a:gd name="connsiteY15" fmla="*/ 823912 h 823912"/>
              <a:gd name="connsiteX16" fmla="*/ 2137616 w 5157787"/>
              <a:gd name="connsiteY16" fmla="*/ 823912 h 823912"/>
              <a:gd name="connsiteX17" fmla="*/ 1719262 w 5157787"/>
              <a:gd name="connsiteY17" fmla="*/ 823912 h 823912"/>
              <a:gd name="connsiteX18" fmla="*/ 1249331 w 5157787"/>
              <a:gd name="connsiteY18" fmla="*/ 823912 h 823912"/>
              <a:gd name="connsiteX19" fmla="*/ 676243 w 5157787"/>
              <a:gd name="connsiteY19" fmla="*/ 823912 h 823912"/>
              <a:gd name="connsiteX20" fmla="*/ 0 w 5157787"/>
              <a:gd name="connsiteY20" fmla="*/ 823912 h 823912"/>
              <a:gd name="connsiteX21" fmla="*/ 0 w 5157787"/>
              <a:gd name="connsiteY21" fmla="*/ 428434 h 823912"/>
              <a:gd name="connsiteX22" fmla="*/ 0 w 5157787"/>
              <a:gd name="connsiteY22" fmla="*/ 0 h 823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157787" h="823912" fill="none" extrusionOk="0">
                <a:moveTo>
                  <a:pt x="0" y="0"/>
                </a:moveTo>
                <a:cubicBezTo>
                  <a:pt x="250573" y="-42220"/>
                  <a:pt x="400646" y="38464"/>
                  <a:pt x="521510" y="0"/>
                </a:cubicBezTo>
                <a:cubicBezTo>
                  <a:pt x="642374" y="-38464"/>
                  <a:pt x="1005286" y="34166"/>
                  <a:pt x="1146175" y="0"/>
                </a:cubicBezTo>
                <a:cubicBezTo>
                  <a:pt x="1287064" y="-34166"/>
                  <a:pt x="1479701" y="2779"/>
                  <a:pt x="1616107" y="0"/>
                </a:cubicBezTo>
                <a:cubicBezTo>
                  <a:pt x="1752513" y="-2779"/>
                  <a:pt x="2041873" y="53483"/>
                  <a:pt x="2189194" y="0"/>
                </a:cubicBezTo>
                <a:cubicBezTo>
                  <a:pt x="2336515" y="-53483"/>
                  <a:pt x="2532191" y="45176"/>
                  <a:pt x="2762281" y="0"/>
                </a:cubicBezTo>
                <a:cubicBezTo>
                  <a:pt x="2992371" y="-45176"/>
                  <a:pt x="3173221" y="9325"/>
                  <a:pt x="3386947" y="0"/>
                </a:cubicBezTo>
                <a:cubicBezTo>
                  <a:pt x="3600673" y="-9325"/>
                  <a:pt x="3823772" y="1886"/>
                  <a:pt x="4011612" y="0"/>
                </a:cubicBezTo>
                <a:cubicBezTo>
                  <a:pt x="4199452" y="-1886"/>
                  <a:pt x="4387793" y="32685"/>
                  <a:pt x="4533122" y="0"/>
                </a:cubicBezTo>
                <a:cubicBezTo>
                  <a:pt x="4678451" y="-32685"/>
                  <a:pt x="4848339" y="1800"/>
                  <a:pt x="5157787" y="0"/>
                </a:cubicBezTo>
                <a:cubicBezTo>
                  <a:pt x="5160735" y="209345"/>
                  <a:pt x="5127425" y="260519"/>
                  <a:pt x="5157787" y="420195"/>
                </a:cubicBezTo>
                <a:cubicBezTo>
                  <a:pt x="5188149" y="579872"/>
                  <a:pt x="5137859" y="699296"/>
                  <a:pt x="5157787" y="823912"/>
                </a:cubicBezTo>
                <a:cubicBezTo>
                  <a:pt x="5013452" y="827715"/>
                  <a:pt x="4803183" y="748995"/>
                  <a:pt x="4481544" y="823912"/>
                </a:cubicBezTo>
                <a:cubicBezTo>
                  <a:pt x="4159905" y="898829"/>
                  <a:pt x="4152094" y="759420"/>
                  <a:pt x="3908456" y="823912"/>
                </a:cubicBezTo>
                <a:cubicBezTo>
                  <a:pt x="3664818" y="888404"/>
                  <a:pt x="3589990" y="800344"/>
                  <a:pt x="3283791" y="823912"/>
                </a:cubicBezTo>
                <a:cubicBezTo>
                  <a:pt x="2977592" y="847480"/>
                  <a:pt x="2981168" y="789015"/>
                  <a:pt x="2762281" y="823912"/>
                </a:cubicBezTo>
                <a:cubicBezTo>
                  <a:pt x="2543394" y="858809"/>
                  <a:pt x="2277975" y="797255"/>
                  <a:pt x="2137616" y="823912"/>
                </a:cubicBezTo>
                <a:cubicBezTo>
                  <a:pt x="1997257" y="850569"/>
                  <a:pt x="1912187" y="800801"/>
                  <a:pt x="1719262" y="823912"/>
                </a:cubicBezTo>
                <a:cubicBezTo>
                  <a:pt x="1526337" y="847023"/>
                  <a:pt x="1399271" y="801238"/>
                  <a:pt x="1249331" y="823912"/>
                </a:cubicBezTo>
                <a:cubicBezTo>
                  <a:pt x="1099391" y="846586"/>
                  <a:pt x="857230" y="798537"/>
                  <a:pt x="676243" y="823912"/>
                </a:cubicBezTo>
                <a:cubicBezTo>
                  <a:pt x="495256" y="849287"/>
                  <a:pt x="317690" y="802621"/>
                  <a:pt x="0" y="823912"/>
                </a:cubicBezTo>
                <a:cubicBezTo>
                  <a:pt x="-47082" y="698298"/>
                  <a:pt x="16394" y="565459"/>
                  <a:pt x="0" y="428434"/>
                </a:cubicBezTo>
                <a:cubicBezTo>
                  <a:pt x="-16394" y="291409"/>
                  <a:pt x="34468" y="129050"/>
                  <a:pt x="0" y="0"/>
                </a:cubicBezTo>
                <a:close/>
              </a:path>
              <a:path w="5157787" h="823912" stroke="0" extrusionOk="0">
                <a:moveTo>
                  <a:pt x="0" y="0"/>
                </a:moveTo>
                <a:cubicBezTo>
                  <a:pt x="269746" y="-37072"/>
                  <a:pt x="417750" y="68879"/>
                  <a:pt x="676243" y="0"/>
                </a:cubicBezTo>
                <a:cubicBezTo>
                  <a:pt x="934736" y="-68879"/>
                  <a:pt x="1015976" y="31942"/>
                  <a:pt x="1300908" y="0"/>
                </a:cubicBezTo>
                <a:cubicBezTo>
                  <a:pt x="1585840" y="-31942"/>
                  <a:pt x="1539165" y="26619"/>
                  <a:pt x="1770840" y="0"/>
                </a:cubicBezTo>
                <a:cubicBezTo>
                  <a:pt x="2002515" y="-26619"/>
                  <a:pt x="2149176" y="30038"/>
                  <a:pt x="2292350" y="0"/>
                </a:cubicBezTo>
                <a:cubicBezTo>
                  <a:pt x="2435524" y="-30038"/>
                  <a:pt x="2648396" y="44505"/>
                  <a:pt x="2762281" y="0"/>
                </a:cubicBezTo>
                <a:cubicBezTo>
                  <a:pt x="2876166" y="-44505"/>
                  <a:pt x="3086689" y="37889"/>
                  <a:pt x="3335369" y="0"/>
                </a:cubicBezTo>
                <a:cubicBezTo>
                  <a:pt x="3584049" y="-37889"/>
                  <a:pt x="3764521" y="44114"/>
                  <a:pt x="4011612" y="0"/>
                </a:cubicBezTo>
                <a:cubicBezTo>
                  <a:pt x="4258703" y="-44114"/>
                  <a:pt x="4420491" y="39041"/>
                  <a:pt x="4533122" y="0"/>
                </a:cubicBezTo>
                <a:cubicBezTo>
                  <a:pt x="4645753" y="-39041"/>
                  <a:pt x="4847895" y="29103"/>
                  <a:pt x="5157787" y="0"/>
                </a:cubicBezTo>
                <a:cubicBezTo>
                  <a:pt x="5201898" y="87648"/>
                  <a:pt x="5157004" y="272387"/>
                  <a:pt x="5157787" y="387239"/>
                </a:cubicBezTo>
                <a:cubicBezTo>
                  <a:pt x="5158570" y="502091"/>
                  <a:pt x="5137835" y="651698"/>
                  <a:pt x="5157787" y="823912"/>
                </a:cubicBezTo>
                <a:cubicBezTo>
                  <a:pt x="4940427" y="875204"/>
                  <a:pt x="4758502" y="793750"/>
                  <a:pt x="4533122" y="823912"/>
                </a:cubicBezTo>
                <a:cubicBezTo>
                  <a:pt x="4307742" y="854074"/>
                  <a:pt x="4113284" y="767630"/>
                  <a:pt x="3908456" y="823912"/>
                </a:cubicBezTo>
                <a:cubicBezTo>
                  <a:pt x="3703628" y="880194"/>
                  <a:pt x="3458543" y="758886"/>
                  <a:pt x="3283791" y="823912"/>
                </a:cubicBezTo>
                <a:cubicBezTo>
                  <a:pt x="3109039" y="888938"/>
                  <a:pt x="2901163" y="815804"/>
                  <a:pt x="2762281" y="823912"/>
                </a:cubicBezTo>
                <a:cubicBezTo>
                  <a:pt x="2623399" y="832020"/>
                  <a:pt x="2376373" y="787730"/>
                  <a:pt x="2189194" y="823912"/>
                </a:cubicBezTo>
                <a:cubicBezTo>
                  <a:pt x="2002015" y="860094"/>
                  <a:pt x="1792058" y="796077"/>
                  <a:pt x="1667684" y="823912"/>
                </a:cubicBezTo>
                <a:cubicBezTo>
                  <a:pt x="1543310" y="851747"/>
                  <a:pt x="1418321" y="809589"/>
                  <a:pt x="1249331" y="823912"/>
                </a:cubicBezTo>
                <a:cubicBezTo>
                  <a:pt x="1080341" y="838235"/>
                  <a:pt x="977126" y="786060"/>
                  <a:pt x="779399" y="823912"/>
                </a:cubicBezTo>
                <a:cubicBezTo>
                  <a:pt x="581672" y="861764"/>
                  <a:pt x="264394" y="738491"/>
                  <a:pt x="0" y="823912"/>
                </a:cubicBezTo>
                <a:cubicBezTo>
                  <a:pt x="-26577" y="675775"/>
                  <a:pt x="7955" y="608110"/>
                  <a:pt x="0" y="436673"/>
                </a:cubicBezTo>
                <a:cubicBezTo>
                  <a:pt x="-7955" y="265236"/>
                  <a:pt x="42898" y="92817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58638892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r>
              <a:rPr lang="en-US" dirty="0"/>
              <a:t>Dictionary in normal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553D9A6-E6A4-4AC7-A003-D115DF2B3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custGeom>
            <a:avLst/>
            <a:gdLst>
              <a:gd name="connsiteX0" fmla="*/ 0 w 5157787"/>
              <a:gd name="connsiteY0" fmla="*/ 0 h 3684588"/>
              <a:gd name="connsiteX1" fmla="*/ 418354 w 5157787"/>
              <a:gd name="connsiteY1" fmla="*/ 0 h 3684588"/>
              <a:gd name="connsiteX2" fmla="*/ 939863 w 5157787"/>
              <a:gd name="connsiteY2" fmla="*/ 0 h 3684588"/>
              <a:gd name="connsiteX3" fmla="*/ 1564529 w 5157787"/>
              <a:gd name="connsiteY3" fmla="*/ 0 h 3684588"/>
              <a:gd name="connsiteX4" fmla="*/ 2189194 w 5157787"/>
              <a:gd name="connsiteY4" fmla="*/ 0 h 3684588"/>
              <a:gd name="connsiteX5" fmla="*/ 2659126 w 5157787"/>
              <a:gd name="connsiteY5" fmla="*/ 0 h 3684588"/>
              <a:gd name="connsiteX6" fmla="*/ 3335369 w 5157787"/>
              <a:gd name="connsiteY6" fmla="*/ 0 h 3684588"/>
              <a:gd name="connsiteX7" fmla="*/ 3908456 w 5157787"/>
              <a:gd name="connsiteY7" fmla="*/ 0 h 3684588"/>
              <a:gd name="connsiteX8" fmla="*/ 4481544 w 5157787"/>
              <a:gd name="connsiteY8" fmla="*/ 0 h 3684588"/>
              <a:gd name="connsiteX9" fmla="*/ 5157787 w 5157787"/>
              <a:gd name="connsiteY9" fmla="*/ 0 h 3684588"/>
              <a:gd name="connsiteX10" fmla="*/ 5157787 w 5157787"/>
              <a:gd name="connsiteY10" fmla="*/ 526370 h 3684588"/>
              <a:gd name="connsiteX11" fmla="*/ 5157787 w 5157787"/>
              <a:gd name="connsiteY11" fmla="*/ 1015894 h 3684588"/>
              <a:gd name="connsiteX12" fmla="*/ 5157787 w 5157787"/>
              <a:gd name="connsiteY12" fmla="*/ 1431726 h 3684588"/>
              <a:gd name="connsiteX13" fmla="*/ 5157787 w 5157787"/>
              <a:gd name="connsiteY13" fmla="*/ 1921249 h 3684588"/>
              <a:gd name="connsiteX14" fmla="*/ 5157787 w 5157787"/>
              <a:gd name="connsiteY14" fmla="*/ 2337082 h 3684588"/>
              <a:gd name="connsiteX15" fmla="*/ 5157787 w 5157787"/>
              <a:gd name="connsiteY15" fmla="*/ 2752914 h 3684588"/>
              <a:gd name="connsiteX16" fmla="*/ 5157787 w 5157787"/>
              <a:gd name="connsiteY16" fmla="*/ 3205592 h 3684588"/>
              <a:gd name="connsiteX17" fmla="*/ 5157787 w 5157787"/>
              <a:gd name="connsiteY17" fmla="*/ 3684588 h 3684588"/>
              <a:gd name="connsiteX18" fmla="*/ 4687855 w 5157787"/>
              <a:gd name="connsiteY18" fmla="*/ 3684588 h 3684588"/>
              <a:gd name="connsiteX19" fmla="*/ 4011612 w 5157787"/>
              <a:gd name="connsiteY19" fmla="*/ 3684588 h 3684588"/>
              <a:gd name="connsiteX20" fmla="*/ 3386947 w 5157787"/>
              <a:gd name="connsiteY20" fmla="*/ 3684588 h 3684588"/>
              <a:gd name="connsiteX21" fmla="*/ 2813859 w 5157787"/>
              <a:gd name="connsiteY21" fmla="*/ 3684588 h 3684588"/>
              <a:gd name="connsiteX22" fmla="*/ 2343928 w 5157787"/>
              <a:gd name="connsiteY22" fmla="*/ 3684588 h 3684588"/>
              <a:gd name="connsiteX23" fmla="*/ 1873996 w 5157787"/>
              <a:gd name="connsiteY23" fmla="*/ 3684588 h 3684588"/>
              <a:gd name="connsiteX24" fmla="*/ 1455642 w 5157787"/>
              <a:gd name="connsiteY24" fmla="*/ 3684588 h 3684588"/>
              <a:gd name="connsiteX25" fmla="*/ 882555 w 5157787"/>
              <a:gd name="connsiteY25" fmla="*/ 3684588 h 3684588"/>
              <a:gd name="connsiteX26" fmla="*/ 0 w 5157787"/>
              <a:gd name="connsiteY26" fmla="*/ 3684588 h 3684588"/>
              <a:gd name="connsiteX27" fmla="*/ 0 w 5157787"/>
              <a:gd name="connsiteY27" fmla="*/ 3195064 h 3684588"/>
              <a:gd name="connsiteX28" fmla="*/ 0 w 5157787"/>
              <a:gd name="connsiteY28" fmla="*/ 2631849 h 3684588"/>
              <a:gd name="connsiteX29" fmla="*/ 0 w 5157787"/>
              <a:gd name="connsiteY29" fmla="*/ 2068633 h 3684588"/>
              <a:gd name="connsiteX30" fmla="*/ 0 w 5157787"/>
              <a:gd name="connsiteY30" fmla="*/ 1615955 h 3684588"/>
              <a:gd name="connsiteX31" fmla="*/ 0 w 5157787"/>
              <a:gd name="connsiteY31" fmla="*/ 1126431 h 3684588"/>
              <a:gd name="connsiteX32" fmla="*/ 0 w 5157787"/>
              <a:gd name="connsiteY32" fmla="*/ 563216 h 3684588"/>
              <a:gd name="connsiteX33" fmla="*/ 0 w 5157787"/>
              <a:gd name="connsiteY33" fmla="*/ 0 h 3684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5157787" h="3684588" fill="none" extrusionOk="0">
                <a:moveTo>
                  <a:pt x="0" y="0"/>
                </a:moveTo>
                <a:cubicBezTo>
                  <a:pt x="110633" y="-24209"/>
                  <a:pt x="317012" y="29213"/>
                  <a:pt x="418354" y="0"/>
                </a:cubicBezTo>
                <a:cubicBezTo>
                  <a:pt x="519696" y="-29213"/>
                  <a:pt x="735165" y="53835"/>
                  <a:pt x="939863" y="0"/>
                </a:cubicBezTo>
                <a:cubicBezTo>
                  <a:pt x="1144561" y="-53835"/>
                  <a:pt x="1351736" y="40941"/>
                  <a:pt x="1564529" y="0"/>
                </a:cubicBezTo>
                <a:cubicBezTo>
                  <a:pt x="1777322" y="-40941"/>
                  <a:pt x="2043188" y="52692"/>
                  <a:pt x="2189194" y="0"/>
                </a:cubicBezTo>
                <a:cubicBezTo>
                  <a:pt x="2335200" y="-52692"/>
                  <a:pt x="2467840" y="18303"/>
                  <a:pt x="2659126" y="0"/>
                </a:cubicBezTo>
                <a:cubicBezTo>
                  <a:pt x="2850412" y="-18303"/>
                  <a:pt x="3192747" y="49682"/>
                  <a:pt x="3335369" y="0"/>
                </a:cubicBezTo>
                <a:cubicBezTo>
                  <a:pt x="3477991" y="-49682"/>
                  <a:pt x="3667007" y="35739"/>
                  <a:pt x="3908456" y="0"/>
                </a:cubicBezTo>
                <a:cubicBezTo>
                  <a:pt x="4149905" y="-35739"/>
                  <a:pt x="4264038" y="63130"/>
                  <a:pt x="4481544" y="0"/>
                </a:cubicBezTo>
                <a:cubicBezTo>
                  <a:pt x="4699050" y="-63130"/>
                  <a:pt x="4978413" y="67967"/>
                  <a:pt x="5157787" y="0"/>
                </a:cubicBezTo>
                <a:cubicBezTo>
                  <a:pt x="5162733" y="188822"/>
                  <a:pt x="5154316" y="369858"/>
                  <a:pt x="5157787" y="526370"/>
                </a:cubicBezTo>
                <a:cubicBezTo>
                  <a:pt x="5161258" y="682882"/>
                  <a:pt x="5138039" y="830795"/>
                  <a:pt x="5157787" y="1015894"/>
                </a:cubicBezTo>
                <a:cubicBezTo>
                  <a:pt x="5177535" y="1200993"/>
                  <a:pt x="5153142" y="1320693"/>
                  <a:pt x="5157787" y="1431726"/>
                </a:cubicBezTo>
                <a:cubicBezTo>
                  <a:pt x="5162432" y="1542759"/>
                  <a:pt x="5118160" y="1722861"/>
                  <a:pt x="5157787" y="1921249"/>
                </a:cubicBezTo>
                <a:cubicBezTo>
                  <a:pt x="5197414" y="2119637"/>
                  <a:pt x="5156544" y="2241991"/>
                  <a:pt x="5157787" y="2337082"/>
                </a:cubicBezTo>
                <a:cubicBezTo>
                  <a:pt x="5159030" y="2432173"/>
                  <a:pt x="5117221" y="2587875"/>
                  <a:pt x="5157787" y="2752914"/>
                </a:cubicBezTo>
                <a:cubicBezTo>
                  <a:pt x="5198353" y="2917953"/>
                  <a:pt x="5122294" y="2999619"/>
                  <a:pt x="5157787" y="3205592"/>
                </a:cubicBezTo>
                <a:cubicBezTo>
                  <a:pt x="5193280" y="3411565"/>
                  <a:pt x="5125774" y="3582688"/>
                  <a:pt x="5157787" y="3684588"/>
                </a:cubicBezTo>
                <a:cubicBezTo>
                  <a:pt x="4945586" y="3731767"/>
                  <a:pt x="4781955" y="3675076"/>
                  <a:pt x="4687855" y="3684588"/>
                </a:cubicBezTo>
                <a:cubicBezTo>
                  <a:pt x="4593755" y="3694100"/>
                  <a:pt x="4162477" y="3680543"/>
                  <a:pt x="4011612" y="3684588"/>
                </a:cubicBezTo>
                <a:cubicBezTo>
                  <a:pt x="3860747" y="3688633"/>
                  <a:pt x="3641592" y="3647502"/>
                  <a:pt x="3386947" y="3684588"/>
                </a:cubicBezTo>
                <a:cubicBezTo>
                  <a:pt x="3132303" y="3721674"/>
                  <a:pt x="3000094" y="3679163"/>
                  <a:pt x="2813859" y="3684588"/>
                </a:cubicBezTo>
                <a:cubicBezTo>
                  <a:pt x="2627624" y="3690013"/>
                  <a:pt x="2519501" y="3677963"/>
                  <a:pt x="2343928" y="3684588"/>
                </a:cubicBezTo>
                <a:cubicBezTo>
                  <a:pt x="2168355" y="3691213"/>
                  <a:pt x="2054709" y="3673772"/>
                  <a:pt x="1873996" y="3684588"/>
                </a:cubicBezTo>
                <a:cubicBezTo>
                  <a:pt x="1693283" y="3695404"/>
                  <a:pt x="1617479" y="3646598"/>
                  <a:pt x="1455642" y="3684588"/>
                </a:cubicBezTo>
                <a:cubicBezTo>
                  <a:pt x="1293805" y="3722578"/>
                  <a:pt x="1159197" y="3660651"/>
                  <a:pt x="882555" y="3684588"/>
                </a:cubicBezTo>
                <a:cubicBezTo>
                  <a:pt x="605913" y="3708525"/>
                  <a:pt x="284243" y="3628108"/>
                  <a:pt x="0" y="3684588"/>
                </a:cubicBezTo>
                <a:cubicBezTo>
                  <a:pt x="-40030" y="3497811"/>
                  <a:pt x="4757" y="3388379"/>
                  <a:pt x="0" y="3195064"/>
                </a:cubicBezTo>
                <a:cubicBezTo>
                  <a:pt x="-4757" y="3001749"/>
                  <a:pt x="25736" y="2864846"/>
                  <a:pt x="0" y="2631849"/>
                </a:cubicBezTo>
                <a:cubicBezTo>
                  <a:pt x="-25736" y="2398853"/>
                  <a:pt x="16310" y="2291273"/>
                  <a:pt x="0" y="2068633"/>
                </a:cubicBezTo>
                <a:cubicBezTo>
                  <a:pt x="-16310" y="1845993"/>
                  <a:pt x="12466" y="1778312"/>
                  <a:pt x="0" y="1615955"/>
                </a:cubicBezTo>
                <a:cubicBezTo>
                  <a:pt x="-12466" y="1453598"/>
                  <a:pt x="17183" y="1331024"/>
                  <a:pt x="0" y="1126431"/>
                </a:cubicBezTo>
                <a:cubicBezTo>
                  <a:pt x="-17183" y="921838"/>
                  <a:pt x="33644" y="804999"/>
                  <a:pt x="0" y="563216"/>
                </a:cubicBezTo>
                <a:cubicBezTo>
                  <a:pt x="-33644" y="321434"/>
                  <a:pt x="51179" y="160010"/>
                  <a:pt x="0" y="0"/>
                </a:cubicBezTo>
                <a:close/>
              </a:path>
              <a:path w="5157787" h="3684588" stroke="0" extrusionOk="0">
                <a:moveTo>
                  <a:pt x="0" y="0"/>
                </a:moveTo>
                <a:cubicBezTo>
                  <a:pt x="192619" y="-11540"/>
                  <a:pt x="247760" y="2628"/>
                  <a:pt x="418354" y="0"/>
                </a:cubicBezTo>
                <a:cubicBezTo>
                  <a:pt x="588948" y="-2628"/>
                  <a:pt x="816110" y="6810"/>
                  <a:pt x="939863" y="0"/>
                </a:cubicBezTo>
                <a:cubicBezTo>
                  <a:pt x="1063616" y="-6810"/>
                  <a:pt x="1192485" y="47243"/>
                  <a:pt x="1409795" y="0"/>
                </a:cubicBezTo>
                <a:cubicBezTo>
                  <a:pt x="1627105" y="-47243"/>
                  <a:pt x="1916074" y="58855"/>
                  <a:pt x="2086038" y="0"/>
                </a:cubicBezTo>
                <a:cubicBezTo>
                  <a:pt x="2256002" y="-58855"/>
                  <a:pt x="2578595" y="10510"/>
                  <a:pt x="2762281" y="0"/>
                </a:cubicBezTo>
                <a:cubicBezTo>
                  <a:pt x="2945967" y="-10510"/>
                  <a:pt x="3083863" y="34283"/>
                  <a:pt x="3335369" y="0"/>
                </a:cubicBezTo>
                <a:cubicBezTo>
                  <a:pt x="3586875" y="-34283"/>
                  <a:pt x="3574526" y="36193"/>
                  <a:pt x="3805301" y="0"/>
                </a:cubicBezTo>
                <a:cubicBezTo>
                  <a:pt x="4036076" y="-36193"/>
                  <a:pt x="4191810" y="19957"/>
                  <a:pt x="4429966" y="0"/>
                </a:cubicBezTo>
                <a:cubicBezTo>
                  <a:pt x="4668122" y="-19957"/>
                  <a:pt x="4839102" y="49137"/>
                  <a:pt x="5157787" y="0"/>
                </a:cubicBezTo>
                <a:cubicBezTo>
                  <a:pt x="5228836" y="199014"/>
                  <a:pt x="5140488" y="392213"/>
                  <a:pt x="5157787" y="600061"/>
                </a:cubicBezTo>
                <a:cubicBezTo>
                  <a:pt x="5175086" y="807909"/>
                  <a:pt x="5103134" y="947707"/>
                  <a:pt x="5157787" y="1126431"/>
                </a:cubicBezTo>
                <a:cubicBezTo>
                  <a:pt x="5212440" y="1305155"/>
                  <a:pt x="5117174" y="1475984"/>
                  <a:pt x="5157787" y="1615955"/>
                </a:cubicBezTo>
                <a:cubicBezTo>
                  <a:pt x="5198400" y="1755926"/>
                  <a:pt x="5145442" y="1910495"/>
                  <a:pt x="5157787" y="2031787"/>
                </a:cubicBezTo>
                <a:cubicBezTo>
                  <a:pt x="5170132" y="2153079"/>
                  <a:pt x="5132207" y="2428306"/>
                  <a:pt x="5157787" y="2558157"/>
                </a:cubicBezTo>
                <a:cubicBezTo>
                  <a:pt x="5183367" y="2688008"/>
                  <a:pt x="5095520" y="2929345"/>
                  <a:pt x="5157787" y="3158218"/>
                </a:cubicBezTo>
                <a:cubicBezTo>
                  <a:pt x="5220054" y="3387091"/>
                  <a:pt x="5137995" y="3470699"/>
                  <a:pt x="5157787" y="3684588"/>
                </a:cubicBezTo>
                <a:cubicBezTo>
                  <a:pt x="4866765" y="3689861"/>
                  <a:pt x="4745025" y="3663434"/>
                  <a:pt x="4533122" y="3684588"/>
                </a:cubicBezTo>
                <a:cubicBezTo>
                  <a:pt x="4321220" y="3705742"/>
                  <a:pt x="4238802" y="3668846"/>
                  <a:pt x="4011612" y="3684588"/>
                </a:cubicBezTo>
                <a:cubicBezTo>
                  <a:pt x="3784422" y="3700330"/>
                  <a:pt x="3605394" y="3672306"/>
                  <a:pt x="3335369" y="3684588"/>
                </a:cubicBezTo>
                <a:cubicBezTo>
                  <a:pt x="3065344" y="3696870"/>
                  <a:pt x="2970141" y="3647035"/>
                  <a:pt x="2762281" y="3684588"/>
                </a:cubicBezTo>
                <a:cubicBezTo>
                  <a:pt x="2554421" y="3722141"/>
                  <a:pt x="2454011" y="3664529"/>
                  <a:pt x="2343928" y="3684588"/>
                </a:cubicBezTo>
                <a:cubicBezTo>
                  <a:pt x="2233845" y="3704647"/>
                  <a:pt x="1861544" y="3669100"/>
                  <a:pt x="1719262" y="3684588"/>
                </a:cubicBezTo>
                <a:cubicBezTo>
                  <a:pt x="1576980" y="3700076"/>
                  <a:pt x="1265037" y="3634286"/>
                  <a:pt x="1094597" y="3684588"/>
                </a:cubicBezTo>
                <a:cubicBezTo>
                  <a:pt x="924158" y="3734890"/>
                  <a:pt x="366092" y="3652346"/>
                  <a:pt x="0" y="3684588"/>
                </a:cubicBezTo>
                <a:cubicBezTo>
                  <a:pt x="-32505" y="3441643"/>
                  <a:pt x="8045" y="3350920"/>
                  <a:pt x="0" y="3084527"/>
                </a:cubicBezTo>
                <a:cubicBezTo>
                  <a:pt x="-8045" y="2818134"/>
                  <a:pt x="59793" y="2820890"/>
                  <a:pt x="0" y="2558157"/>
                </a:cubicBezTo>
                <a:cubicBezTo>
                  <a:pt x="-59793" y="2295424"/>
                  <a:pt x="27098" y="2240978"/>
                  <a:pt x="0" y="2105479"/>
                </a:cubicBezTo>
                <a:cubicBezTo>
                  <a:pt x="-27098" y="1969980"/>
                  <a:pt x="4832" y="1791189"/>
                  <a:pt x="0" y="1579109"/>
                </a:cubicBezTo>
                <a:cubicBezTo>
                  <a:pt x="-4832" y="1367029"/>
                  <a:pt x="26928" y="1190978"/>
                  <a:pt x="0" y="1089585"/>
                </a:cubicBezTo>
                <a:cubicBezTo>
                  <a:pt x="-26928" y="988192"/>
                  <a:pt x="25810" y="748762"/>
                  <a:pt x="0" y="636907"/>
                </a:cubicBezTo>
                <a:cubicBezTo>
                  <a:pt x="-25810" y="525052"/>
                  <a:pt x="20358" y="273922"/>
                  <a:pt x="0" y="0"/>
                </a:cubicBezTo>
                <a:close/>
              </a:path>
            </a:pathLst>
          </a:custGeom>
          <a:noFill/>
          <a:ln w="28575">
            <a:noFill/>
            <a:prstDash val="dash"/>
            <a:extLst>
              <a:ext uri="{C807C97D-BFC1-408E-A445-0C87EB9F89A2}">
                <ask:lineSketchStyleProps xmlns:ask="http://schemas.microsoft.com/office/drawing/2018/sketchyshapes" sd="1434171415">
                  <ask:type>
                    <ask:lineSketchScribble/>
                  </ask:type>
                </ask:lineSketchStyleProps>
              </a:ext>
            </a:extLst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Banana:</a:t>
            </a:r>
          </a:p>
          <a:p>
            <a:pPr marL="0" indent="0">
              <a:buNone/>
            </a:pPr>
            <a:r>
              <a:rPr lang="en-US" dirty="0"/>
              <a:t>     fat: </a:t>
            </a:r>
            <a:r>
              <a:rPr lang="en-US" dirty="0" err="1"/>
              <a:t>0.5g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carbs: </a:t>
            </a:r>
            <a:r>
              <a:rPr lang="en-US" dirty="0" err="1"/>
              <a:t>32g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calories: 190</a:t>
            </a:r>
          </a:p>
          <a:p>
            <a:pPr marL="0" indent="0">
              <a:buNone/>
            </a:pPr>
            <a:r>
              <a:rPr lang="en-US" dirty="0"/>
              <a:t>Grapes:</a:t>
            </a:r>
          </a:p>
          <a:p>
            <a:pPr marL="0" indent="0">
              <a:buNone/>
            </a:pPr>
            <a:r>
              <a:rPr lang="en-US" dirty="0"/>
              <a:t>     fat: </a:t>
            </a:r>
            <a:r>
              <a:rPr lang="en-US" dirty="0" err="1"/>
              <a:t>0.3g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carbs: </a:t>
            </a:r>
            <a:r>
              <a:rPr lang="en-US" dirty="0" err="1"/>
              <a:t>24g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calories: 120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A8834FB-66E6-4826-A752-B204ABECB5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custGeom>
            <a:avLst/>
            <a:gdLst>
              <a:gd name="connsiteX0" fmla="*/ 0 w 5183188"/>
              <a:gd name="connsiteY0" fmla="*/ 0 h 823912"/>
              <a:gd name="connsiteX1" fmla="*/ 420414 w 5183188"/>
              <a:gd name="connsiteY1" fmla="*/ 0 h 823912"/>
              <a:gd name="connsiteX2" fmla="*/ 996324 w 5183188"/>
              <a:gd name="connsiteY2" fmla="*/ 0 h 823912"/>
              <a:gd name="connsiteX3" fmla="*/ 1624066 w 5183188"/>
              <a:gd name="connsiteY3" fmla="*/ 0 h 823912"/>
              <a:gd name="connsiteX4" fmla="*/ 2096312 w 5183188"/>
              <a:gd name="connsiteY4" fmla="*/ 0 h 823912"/>
              <a:gd name="connsiteX5" fmla="*/ 2620389 w 5183188"/>
              <a:gd name="connsiteY5" fmla="*/ 0 h 823912"/>
              <a:gd name="connsiteX6" fmla="*/ 3196299 w 5183188"/>
              <a:gd name="connsiteY6" fmla="*/ 0 h 823912"/>
              <a:gd name="connsiteX7" fmla="*/ 3720377 w 5183188"/>
              <a:gd name="connsiteY7" fmla="*/ 0 h 823912"/>
              <a:gd name="connsiteX8" fmla="*/ 4140791 w 5183188"/>
              <a:gd name="connsiteY8" fmla="*/ 0 h 823912"/>
              <a:gd name="connsiteX9" fmla="*/ 4664869 w 5183188"/>
              <a:gd name="connsiteY9" fmla="*/ 0 h 823912"/>
              <a:gd name="connsiteX10" fmla="*/ 5183188 w 5183188"/>
              <a:gd name="connsiteY10" fmla="*/ 0 h 823912"/>
              <a:gd name="connsiteX11" fmla="*/ 5183188 w 5183188"/>
              <a:gd name="connsiteY11" fmla="*/ 411956 h 823912"/>
              <a:gd name="connsiteX12" fmla="*/ 5183188 w 5183188"/>
              <a:gd name="connsiteY12" fmla="*/ 823912 h 823912"/>
              <a:gd name="connsiteX13" fmla="*/ 4503614 w 5183188"/>
              <a:gd name="connsiteY13" fmla="*/ 823912 h 823912"/>
              <a:gd name="connsiteX14" fmla="*/ 4031368 w 5183188"/>
              <a:gd name="connsiteY14" fmla="*/ 823912 h 823912"/>
              <a:gd name="connsiteX15" fmla="*/ 3507291 w 5183188"/>
              <a:gd name="connsiteY15" fmla="*/ 823912 h 823912"/>
              <a:gd name="connsiteX16" fmla="*/ 3086876 w 5183188"/>
              <a:gd name="connsiteY16" fmla="*/ 823912 h 823912"/>
              <a:gd name="connsiteX17" fmla="*/ 2614630 w 5183188"/>
              <a:gd name="connsiteY17" fmla="*/ 823912 h 823912"/>
              <a:gd name="connsiteX18" fmla="*/ 2090552 w 5183188"/>
              <a:gd name="connsiteY18" fmla="*/ 823912 h 823912"/>
              <a:gd name="connsiteX19" fmla="*/ 1670138 w 5183188"/>
              <a:gd name="connsiteY19" fmla="*/ 823912 h 823912"/>
              <a:gd name="connsiteX20" fmla="*/ 1146060 w 5183188"/>
              <a:gd name="connsiteY20" fmla="*/ 823912 h 823912"/>
              <a:gd name="connsiteX21" fmla="*/ 673814 w 5183188"/>
              <a:gd name="connsiteY21" fmla="*/ 823912 h 823912"/>
              <a:gd name="connsiteX22" fmla="*/ 0 w 5183188"/>
              <a:gd name="connsiteY22" fmla="*/ 823912 h 823912"/>
              <a:gd name="connsiteX23" fmla="*/ 0 w 5183188"/>
              <a:gd name="connsiteY23" fmla="*/ 420195 h 823912"/>
              <a:gd name="connsiteX24" fmla="*/ 0 w 5183188"/>
              <a:gd name="connsiteY24" fmla="*/ 0 h 823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83188" h="823912" fill="none" extrusionOk="0">
                <a:moveTo>
                  <a:pt x="0" y="0"/>
                </a:moveTo>
                <a:cubicBezTo>
                  <a:pt x="205288" y="-49503"/>
                  <a:pt x="263593" y="13558"/>
                  <a:pt x="420414" y="0"/>
                </a:cubicBezTo>
                <a:cubicBezTo>
                  <a:pt x="577235" y="-13558"/>
                  <a:pt x="831787" y="24864"/>
                  <a:pt x="996324" y="0"/>
                </a:cubicBezTo>
                <a:cubicBezTo>
                  <a:pt x="1160861" y="-24864"/>
                  <a:pt x="1426844" y="11619"/>
                  <a:pt x="1624066" y="0"/>
                </a:cubicBezTo>
                <a:cubicBezTo>
                  <a:pt x="1821288" y="-11619"/>
                  <a:pt x="1993466" y="29560"/>
                  <a:pt x="2096312" y="0"/>
                </a:cubicBezTo>
                <a:cubicBezTo>
                  <a:pt x="2199158" y="-29560"/>
                  <a:pt x="2494426" y="29765"/>
                  <a:pt x="2620389" y="0"/>
                </a:cubicBezTo>
                <a:cubicBezTo>
                  <a:pt x="2746352" y="-29765"/>
                  <a:pt x="3031801" y="46892"/>
                  <a:pt x="3196299" y="0"/>
                </a:cubicBezTo>
                <a:cubicBezTo>
                  <a:pt x="3360797" y="-46892"/>
                  <a:pt x="3503118" y="3259"/>
                  <a:pt x="3720377" y="0"/>
                </a:cubicBezTo>
                <a:cubicBezTo>
                  <a:pt x="3937636" y="-3259"/>
                  <a:pt x="3985635" y="15948"/>
                  <a:pt x="4140791" y="0"/>
                </a:cubicBezTo>
                <a:cubicBezTo>
                  <a:pt x="4295947" y="-15948"/>
                  <a:pt x="4523119" y="26374"/>
                  <a:pt x="4664869" y="0"/>
                </a:cubicBezTo>
                <a:cubicBezTo>
                  <a:pt x="4806619" y="-26374"/>
                  <a:pt x="4998236" y="2492"/>
                  <a:pt x="5183188" y="0"/>
                </a:cubicBezTo>
                <a:cubicBezTo>
                  <a:pt x="5190501" y="192878"/>
                  <a:pt x="5179943" y="242587"/>
                  <a:pt x="5183188" y="411956"/>
                </a:cubicBezTo>
                <a:cubicBezTo>
                  <a:pt x="5186433" y="581325"/>
                  <a:pt x="5165146" y="631174"/>
                  <a:pt x="5183188" y="823912"/>
                </a:cubicBezTo>
                <a:cubicBezTo>
                  <a:pt x="4955726" y="866682"/>
                  <a:pt x="4788432" y="816033"/>
                  <a:pt x="4503614" y="823912"/>
                </a:cubicBezTo>
                <a:cubicBezTo>
                  <a:pt x="4218796" y="831791"/>
                  <a:pt x="4265429" y="817455"/>
                  <a:pt x="4031368" y="823912"/>
                </a:cubicBezTo>
                <a:cubicBezTo>
                  <a:pt x="3797307" y="830369"/>
                  <a:pt x="3764398" y="808159"/>
                  <a:pt x="3507291" y="823912"/>
                </a:cubicBezTo>
                <a:cubicBezTo>
                  <a:pt x="3250184" y="839665"/>
                  <a:pt x="3274314" y="814559"/>
                  <a:pt x="3086876" y="823912"/>
                </a:cubicBezTo>
                <a:cubicBezTo>
                  <a:pt x="2899439" y="833265"/>
                  <a:pt x="2743766" y="785747"/>
                  <a:pt x="2614630" y="823912"/>
                </a:cubicBezTo>
                <a:cubicBezTo>
                  <a:pt x="2485494" y="862077"/>
                  <a:pt x="2242676" y="801669"/>
                  <a:pt x="2090552" y="823912"/>
                </a:cubicBezTo>
                <a:cubicBezTo>
                  <a:pt x="1938428" y="846155"/>
                  <a:pt x="1762930" y="801943"/>
                  <a:pt x="1670138" y="823912"/>
                </a:cubicBezTo>
                <a:cubicBezTo>
                  <a:pt x="1577346" y="845881"/>
                  <a:pt x="1325060" y="803599"/>
                  <a:pt x="1146060" y="823912"/>
                </a:cubicBezTo>
                <a:cubicBezTo>
                  <a:pt x="967060" y="844225"/>
                  <a:pt x="860321" y="778641"/>
                  <a:pt x="673814" y="823912"/>
                </a:cubicBezTo>
                <a:cubicBezTo>
                  <a:pt x="487307" y="869183"/>
                  <a:pt x="324847" y="789654"/>
                  <a:pt x="0" y="823912"/>
                </a:cubicBezTo>
                <a:cubicBezTo>
                  <a:pt x="-46795" y="733680"/>
                  <a:pt x="12177" y="563703"/>
                  <a:pt x="0" y="420195"/>
                </a:cubicBezTo>
                <a:cubicBezTo>
                  <a:pt x="-12177" y="276687"/>
                  <a:pt x="34820" y="196475"/>
                  <a:pt x="0" y="0"/>
                </a:cubicBezTo>
                <a:close/>
              </a:path>
              <a:path w="5183188" h="823912" stroke="0" extrusionOk="0">
                <a:moveTo>
                  <a:pt x="0" y="0"/>
                </a:moveTo>
                <a:cubicBezTo>
                  <a:pt x="239339" y="-40470"/>
                  <a:pt x="424828" y="57558"/>
                  <a:pt x="575910" y="0"/>
                </a:cubicBezTo>
                <a:cubicBezTo>
                  <a:pt x="726992" y="-57558"/>
                  <a:pt x="919413" y="30364"/>
                  <a:pt x="1255483" y="0"/>
                </a:cubicBezTo>
                <a:cubicBezTo>
                  <a:pt x="1591553" y="-30364"/>
                  <a:pt x="1711583" y="52895"/>
                  <a:pt x="1831393" y="0"/>
                </a:cubicBezTo>
                <a:cubicBezTo>
                  <a:pt x="1951203" y="-52895"/>
                  <a:pt x="2070322" y="40135"/>
                  <a:pt x="2303639" y="0"/>
                </a:cubicBezTo>
                <a:cubicBezTo>
                  <a:pt x="2536956" y="-40135"/>
                  <a:pt x="2828841" y="65790"/>
                  <a:pt x="2983213" y="0"/>
                </a:cubicBezTo>
                <a:cubicBezTo>
                  <a:pt x="3137585" y="-65790"/>
                  <a:pt x="3365587" y="56529"/>
                  <a:pt x="3507291" y="0"/>
                </a:cubicBezTo>
                <a:cubicBezTo>
                  <a:pt x="3648995" y="-56529"/>
                  <a:pt x="3915698" y="61776"/>
                  <a:pt x="4083200" y="0"/>
                </a:cubicBezTo>
                <a:cubicBezTo>
                  <a:pt x="4250702" y="-61776"/>
                  <a:pt x="4488263" y="24881"/>
                  <a:pt x="4607278" y="0"/>
                </a:cubicBezTo>
                <a:cubicBezTo>
                  <a:pt x="4726293" y="-24881"/>
                  <a:pt x="4917116" y="41968"/>
                  <a:pt x="5183188" y="0"/>
                </a:cubicBezTo>
                <a:cubicBezTo>
                  <a:pt x="5233241" y="204270"/>
                  <a:pt x="5181325" y="275210"/>
                  <a:pt x="5183188" y="428434"/>
                </a:cubicBezTo>
                <a:cubicBezTo>
                  <a:pt x="5185051" y="581658"/>
                  <a:pt x="5176770" y="728007"/>
                  <a:pt x="5183188" y="823912"/>
                </a:cubicBezTo>
                <a:cubicBezTo>
                  <a:pt x="4985880" y="853316"/>
                  <a:pt x="4812597" y="785665"/>
                  <a:pt x="4503614" y="823912"/>
                </a:cubicBezTo>
                <a:cubicBezTo>
                  <a:pt x="4194631" y="862159"/>
                  <a:pt x="4206124" y="792179"/>
                  <a:pt x="3979537" y="823912"/>
                </a:cubicBezTo>
                <a:cubicBezTo>
                  <a:pt x="3752950" y="855645"/>
                  <a:pt x="3676000" y="817143"/>
                  <a:pt x="3559122" y="823912"/>
                </a:cubicBezTo>
                <a:cubicBezTo>
                  <a:pt x="3442245" y="830681"/>
                  <a:pt x="3163368" y="784321"/>
                  <a:pt x="2879549" y="823912"/>
                </a:cubicBezTo>
                <a:cubicBezTo>
                  <a:pt x="2595730" y="863503"/>
                  <a:pt x="2534797" y="766791"/>
                  <a:pt x="2355471" y="823912"/>
                </a:cubicBezTo>
                <a:cubicBezTo>
                  <a:pt x="2176145" y="881033"/>
                  <a:pt x="2067788" y="798821"/>
                  <a:pt x="1883225" y="823912"/>
                </a:cubicBezTo>
                <a:cubicBezTo>
                  <a:pt x="1698662" y="849003"/>
                  <a:pt x="1510278" y="814819"/>
                  <a:pt x="1255483" y="823912"/>
                </a:cubicBezTo>
                <a:cubicBezTo>
                  <a:pt x="1000688" y="833005"/>
                  <a:pt x="834950" y="789795"/>
                  <a:pt x="679574" y="823912"/>
                </a:cubicBezTo>
                <a:cubicBezTo>
                  <a:pt x="524198" y="858029"/>
                  <a:pt x="264003" y="758407"/>
                  <a:pt x="0" y="823912"/>
                </a:cubicBezTo>
                <a:cubicBezTo>
                  <a:pt x="-29275" y="651366"/>
                  <a:pt x="15614" y="563217"/>
                  <a:pt x="0" y="395478"/>
                </a:cubicBezTo>
                <a:cubicBezTo>
                  <a:pt x="-15614" y="227739"/>
                  <a:pt x="39812" y="164449"/>
                  <a:pt x="0" y="0"/>
                </a:cubicBezTo>
                <a:close/>
              </a:path>
            </a:pathLst>
          </a:custGeom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331353967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r>
              <a:rPr lang="en-US" dirty="0"/>
              <a:t>In Yaml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D6F978E-040B-44B5-A1CA-70C36BAEE9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ln w="28575">
            <a:noFill/>
            <a:prstDash val="dash"/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Banana:</a:t>
            </a:r>
          </a:p>
          <a:p>
            <a:pPr marL="0" indent="0">
              <a:buNone/>
            </a:pPr>
            <a:r>
              <a:rPr lang="en-US" dirty="0"/>
              <a:t>   - fat: </a:t>
            </a:r>
            <a:r>
              <a:rPr lang="en-US" dirty="0" err="1"/>
              <a:t>0.5g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carbs: </a:t>
            </a:r>
            <a:r>
              <a:rPr lang="en-US" dirty="0" err="1"/>
              <a:t>32g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calories: 190</a:t>
            </a:r>
          </a:p>
          <a:p>
            <a:pPr marL="0" indent="0">
              <a:buNone/>
            </a:pPr>
            <a:r>
              <a:rPr lang="en-US" dirty="0"/>
              <a:t>Grapes:</a:t>
            </a:r>
          </a:p>
          <a:p>
            <a:pPr marL="0" indent="0">
              <a:buNone/>
            </a:pPr>
            <a:r>
              <a:rPr lang="en-US" dirty="0"/>
              <a:t>   - fat: </a:t>
            </a:r>
            <a:r>
              <a:rPr lang="en-US" dirty="0" err="1"/>
              <a:t>0.3g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carbs: </a:t>
            </a:r>
            <a:r>
              <a:rPr lang="en-US" dirty="0" err="1"/>
              <a:t>24g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calories: 120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DC29C0-0DF6-42F0-91C6-86CD77EF3B67}"/>
              </a:ext>
            </a:extLst>
          </p:cNvPr>
          <p:cNvSpPr/>
          <p:nvPr/>
        </p:nvSpPr>
        <p:spPr>
          <a:xfrm>
            <a:off x="6388608" y="2938272"/>
            <a:ext cx="243840" cy="3811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26F071-4935-4EB0-8D66-3B292FB62E06}"/>
              </a:ext>
            </a:extLst>
          </p:cNvPr>
          <p:cNvSpPr/>
          <p:nvPr/>
        </p:nvSpPr>
        <p:spPr>
          <a:xfrm>
            <a:off x="6394704" y="4795647"/>
            <a:ext cx="243840" cy="3811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54B8099-E748-4AD5-828B-B6C96A2A45CD}"/>
              </a:ext>
            </a:extLst>
          </p:cNvPr>
          <p:cNvCxnSpPr/>
          <p:nvPr/>
        </p:nvCxnSpPr>
        <p:spPr>
          <a:xfrm>
            <a:off x="6638544" y="3006726"/>
            <a:ext cx="0" cy="1150048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57CC7A-CC5B-43BE-83CF-74BF00BF1C20}"/>
              </a:ext>
            </a:extLst>
          </p:cNvPr>
          <p:cNvCxnSpPr/>
          <p:nvPr/>
        </p:nvCxnSpPr>
        <p:spPr>
          <a:xfrm>
            <a:off x="6632448" y="4795647"/>
            <a:ext cx="0" cy="1150048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65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8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10" grpId="0" uiExpand="1" build="p" animBg="1"/>
      <p:bldP spid="12" grpId="0" animBg="1"/>
      <p:bldP spid="12" grpId="1" animBg="1"/>
      <p:bldP spid="13" grpId="0" animBg="1"/>
      <p:bldP spid="1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541FB95-96D8-4D18-8B55-A13DAEA05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8124" y="18255"/>
            <a:ext cx="6197867" cy="1107901"/>
          </a:xfrm>
        </p:spPr>
        <p:txBody>
          <a:bodyPr/>
          <a:lstStyle/>
          <a:p>
            <a:r>
              <a:rPr lang="en-US" dirty="0"/>
              <a:t>Rule for creating YAML file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A8F1584-7F07-4CA8-B638-1E01A31DF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253331"/>
            <a:ext cx="12009120" cy="4351338"/>
          </a:xfrm>
        </p:spPr>
        <p:txBody>
          <a:bodyPr>
            <a:normAutofit/>
          </a:bodyPr>
          <a:lstStyle/>
          <a:p>
            <a:r>
              <a:rPr lang="en-US" dirty="0"/>
              <a:t>The file should have ".yaml" as the extension.</a:t>
            </a:r>
          </a:p>
          <a:p>
            <a:r>
              <a:rPr lang="en-US" dirty="0"/>
              <a:t>The file starts with three dashes (---). These dashes indicate the start of a new YAML document.</a:t>
            </a:r>
          </a:p>
          <a:p>
            <a:r>
              <a:rPr lang="en-US" dirty="0"/>
              <a:t>Multiple documents with single streams are separated with 3 hyphens (---).</a:t>
            </a:r>
          </a:p>
          <a:p>
            <a:r>
              <a:rPr lang="en-US" dirty="0"/>
              <a:t>Comments must be separated from other tokens by whitespaces.</a:t>
            </a:r>
          </a:p>
          <a:p>
            <a:r>
              <a:rPr lang="en-US" dirty="0"/>
              <a:t>YAML is case sensitive.</a:t>
            </a:r>
          </a:p>
          <a:p>
            <a:r>
              <a:rPr lang="en-US" dirty="0"/>
              <a:t>Indentation of whitespace is used to denote structure.</a:t>
            </a:r>
          </a:p>
          <a:p>
            <a:r>
              <a:rPr lang="en-US" dirty="0"/>
              <a:t>Tabs are not included as indentation for YAML files.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41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D4AA7-4130-4E7C-A030-BDAE636FE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Yaml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3F012-E7F9-46FB-9ED4-61DB957EF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apiVersion: </a:t>
            </a:r>
          </a:p>
          <a:p>
            <a:pPr marL="0" indent="0">
              <a:buNone/>
            </a:pPr>
            <a:r>
              <a:rPr lang="en-US" dirty="0"/>
              <a:t>kind: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08AD8E-42C2-4B9A-B25A-9008447B3EFD}"/>
              </a:ext>
            </a:extLst>
          </p:cNvPr>
          <p:cNvSpPr/>
          <p:nvPr/>
        </p:nvSpPr>
        <p:spPr>
          <a:xfrm>
            <a:off x="2664070" y="1934307"/>
            <a:ext cx="1151792" cy="325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highlight>
                  <a:srgbClr val="000000"/>
                </a:highlight>
              </a:rPr>
              <a:t>V1</a:t>
            </a:r>
            <a:r>
              <a:rPr lang="en-US" dirty="0">
                <a:highlight>
                  <a:srgbClr val="000000"/>
                </a:highlight>
              </a:rPr>
              <a:t> or </a:t>
            </a:r>
            <a:r>
              <a:rPr lang="en-US" dirty="0" err="1">
                <a:highlight>
                  <a:srgbClr val="000000"/>
                </a:highlight>
              </a:rPr>
              <a:t>V2</a:t>
            </a:r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4301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D4AA7-4130-4E7C-A030-BDAE636FE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Yaml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3F012-E7F9-46FB-9ED4-61DB957EF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apiVersion: </a:t>
            </a:r>
          </a:p>
          <a:p>
            <a:pPr marL="0" indent="0">
              <a:buNone/>
            </a:pPr>
            <a:r>
              <a:rPr lang="en-US" dirty="0"/>
              <a:t>kind: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78A284-4928-4421-9E42-89DDFED41FE1}"/>
              </a:ext>
            </a:extLst>
          </p:cNvPr>
          <p:cNvSpPr/>
          <p:nvPr/>
        </p:nvSpPr>
        <p:spPr>
          <a:xfrm>
            <a:off x="2444816" y="1825625"/>
            <a:ext cx="1126989" cy="474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highlight>
                  <a:srgbClr val="0000FF"/>
                </a:highlight>
              </a:rPr>
              <a:t>v1</a:t>
            </a:r>
            <a:endParaRPr lang="en-US" sz="2800" dirty="0">
              <a:solidFill>
                <a:schemeClr val="tx1"/>
              </a:solidFill>
              <a:highlight>
                <a:srgbClr val="0000FF"/>
              </a:highligh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2423DF-ADC3-4338-8CF2-6A6690583E5C}"/>
              </a:ext>
            </a:extLst>
          </p:cNvPr>
          <p:cNvSpPr/>
          <p:nvPr/>
        </p:nvSpPr>
        <p:spPr>
          <a:xfrm>
            <a:off x="1711692" y="2300409"/>
            <a:ext cx="1126989" cy="474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highlight>
                  <a:srgbClr val="0000FF"/>
                </a:highlight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173829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F0784-00AC-48C8-A69B-3CB1186C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3CD97-864C-4C56-B21E-6F0F7B10D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apiVersion: </a:t>
            </a:r>
          </a:p>
          <a:p>
            <a:pPr marL="0" indent="0">
              <a:buNone/>
            </a:pPr>
            <a:r>
              <a:rPr lang="en-US" dirty="0"/>
              <a:t>kind: </a:t>
            </a:r>
            <a:endParaRPr lang="en-US" dirty="0">
              <a:highlight>
                <a:srgbClr val="0000FF"/>
              </a:highlight>
            </a:endParaRP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28F071-A57F-4843-9C5B-C064A148CBFD}"/>
              </a:ext>
            </a:extLst>
          </p:cNvPr>
          <p:cNvSpPr/>
          <p:nvPr/>
        </p:nvSpPr>
        <p:spPr>
          <a:xfrm>
            <a:off x="1565031" y="2382715"/>
            <a:ext cx="2338754" cy="3780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highlight>
                  <a:srgbClr val="0000FF"/>
                </a:highlight>
              </a:rPr>
              <a:t>Deployment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40BED3-B8E1-4659-97D0-E7A5B0F95431}"/>
              </a:ext>
            </a:extLst>
          </p:cNvPr>
          <p:cNvSpPr/>
          <p:nvPr/>
        </p:nvSpPr>
        <p:spPr>
          <a:xfrm>
            <a:off x="2531443" y="1807145"/>
            <a:ext cx="1126989" cy="474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highlight>
                  <a:srgbClr val="0000FF"/>
                </a:highlight>
              </a:rPr>
              <a:t>v2</a:t>
            </a:r>
            <a:endParaRPr lang="en-US" sz="2800" dirty="0">
              <a:solidFill>
                <a:schemeClr val="tx1"/>
              </a:solidFill>
              <a:highlight>
                <a:srgbClr val="00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8881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D4AA7-4130-4E7C-A030-BDAE636FE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Yaml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3F012-E7F9-46FB-9ED4-61DB957EF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apiVersion: </a:t>
            </a:r>
          </a:p>
          <a:p>
            <a:pPr marL="0" indent="0">
              <a:buNone/>
            </a:pPr>
            <a:r>
              <a:rPr lang="en-US" dirty="0"/>
              <a:t>kind:</a:t>
            </a:r>
          </a:p>
          <a:p>
            <a:pPr marL="0" indent="0">
              <a:buNone/>
            </a:pPr>
            <a:r>
              <a:rPr lang="en-US" dirty="0"/>
              <a:t>metadata:</a:t>
            </a:r>
          </a:p>
          <a:p>
            <a:pPr marL="0" indent="0">
              <a:buNone/>
            </a:pPr>
            <a:r>
              <a:rPr lang="en-US" dirty="0"/>
              <a:t>spec: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08AD8E-42C2-4B9A-B25A-9008447B3EFD}"/>
              </a:ext>
            </a:extLst>
          </p:cNvPr>
          <p:cNvSpPr/>
          <p:nvPr/>
        </p:nvSpPr>
        <p:spPr>
          <a:xfrm>
            <a:off x="2664070" y="1934307"/>
            <a:ext cx="1151792" cy="3253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highlight>
                  <a:srgbClr val="000000"/>
                </a:highlight>
              </a:rPr>
              <a:t>V1</a:t>
            </a:r>
            <a:r>
              <a:rPr lang="en-US" dirty="0">
                <a:highlight>
                  <a:srgbClr val="000000"/>
                </a:highlight>
              </a:rPr>
              <a:t> or </a:t>
            </a:r>
            <a:r>
              <a:rPr lang="en-US" dirty="0" err="1">
                <a:highlight>
                  <a:srgbClr val="000000"/>
                </a:highlight>
              </a:rPr>
              <a:t>V2</a:t>
            </a:r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38848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D4AA7-4130-4E7C-A030-BDAE636FE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Yaml</a:t>
            </a:r>
            <a:r>
              <a:rPr lang="en-US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3F012-E7F9-46FB-9ED4-61DB957EF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apiVersion: </a:t>
            </a:r>
          </a:p>
          <a:p>
            <a:pPr marL="0" indent="0">
              <a:buNone/>
            </a:pPr>
            <a:r>
              <a:rPr lang="en-US" dirty="0"/>
              <a:t>kind:</a:t>
            </a:r>
          </a:p>
          <a:p>
            <a:pPr marL="0" indent="0">
              <a:buNone/>
            </a:pPr>
            <a:r>
              <a:rPr lang="en-US" dirty="0"/>
              <a:t>metadata:</a:t>
            </a:r>
          </a:p>
          <a:p>
            <a:pPr marL="0" indent="0">
              <a:buNone/>
            </a:pPr>
            <a:r>
              <a:rPr lang="en-US" dirty="0"/>
              <a:t>   name: </a:t>
            </a:r>
            <a:r>
              <a:rPr lang="en-US" dirty="0" err="1"/>
              <a:t>cust1</a:t>
            </a:r>
            <a:r>
              <a:rPr lang="en-US" dirty="0"/>
              <a:t>-webapp</a:t>
            </a:r>
          </a:p>
          <a:p>
            <a:pPr marL="0" indent="0">
              <a:buNone/>
            </a:pPr>
            <a:r>
              <a:rPr lang="en-US" dirty="0"/>
              <a:t>   labels:</a:t>
            </a:r>
          </a:p>
          <a:p>
            <a:pPr marL="0" indent="0">
              <a:buNone/>
            </a:pPr>
            <a:r>
              <a:rPr lang="en-US" dirty="0"/>
              <a:t>      app: </a:t>
            </a:r>
            <a:r>
              <a:rPr lang="en-US" dirty="0" err="1"/>
              <a:t>nginxdata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78A284-4928-4421-9E42-89DDFED41FE1}"/>
              </a:ext>
            </a:extLst>
          </p:cNvPr>
          <p:cNvSpPr/>
          <p:nvPr/>
        </p:nvSpPr>
        <p:spPr>
          <a:xfrm>
            <a:off x="2444816" y="1825625"/>
            <a:ext cx="1126989" cy="474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  <a:highlight>
                  <a:srgbClr val="0000FF"/>
                </a:highlight>
              </a:rPr>
              <a:t>v1</a:t>
            </a:r>
            <a:endParaRPr lang="en-US" sz="2800" dirty="0">
              <a:solidFill>
                <a:schemeClr val="tx1"/>
              </a:solidFill>
              <a:highlight>
                <a:srgbClr val="0000FF"/>
              </a:highligh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2423DF-ADC3-4338-8CF2-6A6690583E5C}"/>
              </a:ext>
            </a:extLst>
          </p:cNvPr>
          <p:cNvSpPr/>
          <p:nvPr/>
        </p:nvSpPr>
        <p:spPr>
          <a:xfrm>
            <a:off x="1711692" y="2300409"/>
            <a:ext cx="1126989" cy="4747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highlight>
                  <a:srgbClr val="0000FF"/>
                </a:highlight>
              </a:rPr>
              <a:t>POD</a:t>
            </a:r>
          </a:p>
        </p:txBody>
      </p:sp>
    </p:spTree>
    <p:extLst>
      <p:ext uri="{BB962C8B-B14F-4D97-AF65-F5344CB8AC3E}">
        <p14:creationId xmlns:p14="http://schemas.microsoft.com/office/powerpoint/2010/main" val="267345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32839-31AA-467D-9BF8-CF89855B3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D96A2-A414-49DD-9475-FAFE15E69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524099" cy="483505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apiVersion</a:t>
            </a:r>
            <a:r>
              <a:rPr lang="en-US" dirty="0"/>
              <a:t>: </a:t>
            </a:r>
            <a:r>
              <a:rPr lang="en-US" dirty="0" err="1"/>
              <a:t>v1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kind: </a:t>
            </a:r>
            <a:r>
              <a:rPr lang="en-US" dirty="0">
                <a:highlight>
                  <a:srgbClr val="0000FF"/>
                </a:highlight>
              </a:rPr>
              <a:t>Pod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metadata:</a:t>
            </a:r>
          </a:p>
          <a:p>
            <a:pPr marL="0" indent="0">
              <a:buNone/>
            </a:pPr>
            <a:r>
              <a:rPr lang="en-US" dirty="0"/>
              <a:t>  name: </a:t>
            </a:r>
            <a:r>
              <a:rPr lang="en-US" dirty="0" err="1"/>
              <a:t>cust1</a:t>
            </a:r>
            <a:r>
              <a:rPr lang="en-US" dirty="0"/>
              <a:t>-webapp</a:t>
            </a:r>
          </a:p>
          <a:p>
            <a:pPr marL="0" indent="0">
              <a:buNone/>
            </a:pPr>
            <a:r>
              <a:rPr lang="en-US" dirty="0"/>
              <a:t>  labels:</a:t>
            </a:r>
          </a:p>
          <a:p>
            <a:pPr marL="0" indent="0">
              <a:buNone/>
            </a:pPr>
            <a:r>
              <a:rPr lang="en-US" dirty="0"/>
              <a:t>    app: </a:t>
            </a:r>
            <a:r>
              <a:rPr lang="en-US" dirty="0" err="1"/>
              <a:t>nginxdata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spec:</a:t>
            </a:r>
          </a:p>
          <a:p>
            <a:pPr marL="0" indent="0">
              <a:buNone/>
            </a:pPr>
            <a:r>
              <a:rPr lang="en-US" dirty="0"/>
              <a:t>   containers:</a:t>
            </a:r>
          </a:p>
          <a:p>
            <a:pPr marL="0" indent="0">
              <a:buNone/>
            </a:pPr>
            <a:r>
              <a:rPr lang="en-US" dirty="0"/>
              <a:t>    - name: </a:t>
            </a:r>
            <a:r>
              <a:rPr lang="en-US" dirty="0" err="1"/>
              <a:t>cust1</a:t>
            </a:r>
            <a:r>
              <a:rPr lang="en-US" dirty="0"/>
              <a:t>-nginx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/>
                </a:solidFill>
              </a:rPr>
              <a:t>       image: nginx</a:t>
            </a:r>
          </a:p>
          <a:p>
            <a:pPr marL="0" indent="0">
              <a:buNone/>
            </a:pPr>
            <a:r>
              <a:rPr lang="en-US" dirty="0"/>
              <a:t>    - name: </a:t>
            </a:r>
            <a:r>
              <a:rPr lang="en-US" dirty="0" err="1"/>
              <a:t>cust1</a:t>
            </a:r>
            <a:r>
              <a:rPr lang="en-US" dirty="0"/>
              <a:t>-database</a:t>
            </a:r>
          </a:p>
          <a:p>
            <a:pPr marL="0" indent="0">
              <a:buNone/>
            </a:pPr>
            <a:r>
              <a:rPr lang="en-US" dirty="0"/>
              <a:t>       </a:t>
            </a:r>
            <a:r>
              <a:rPr lang="en-US" dirty="0">
                <a:solidFill>
                  <a:schemeClr val="accent2"/>
                </a:solidFill>
              </a:rPr>
              <a:t>image: </a:t>
            </a:r>
            <a:r>
              <a:rPr lang="en-US" dirty="0" err="1">
                <a:solidFill>
                  <a:schemeClr val="accent2"/>
                </a:solidFill>
              </a:rPr>
              <a:t>postgres</a:t>
            </a:r>
            <a:endParaRPr lang="en-US" dirty="0">
              <a:solidFill>
                <a:schemeClr val="accent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03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0261F-C33E-4096-997C-6951EDDB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243451"/>
          </a:xfrm>
        </p:spPr>
        <p:txBody>
          <a:bodyPr/>
          <a:lstStyle/>
          <a:p>
            <a:r>
              <a:rPr lang="en-US" dirty="0"/>
              <a:t>                          </a:t>
            </a:r>
            <a:r>
              <a:rPr lang="en-US" sz="6600" b="1" dirty="0"/>
              <a:t>Thank you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19FE6-577F-4946-81B6-6780847EC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072127"/>
            <a:ext cx="10515600" cy="210483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81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B7B5-2172-43AA-985D-8E643ABF0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6858000"/>
          </a:xfrm>
        </p:spPr>
        <p:txBody>
          <a:bodyPr anchor="ctr">
            <a:noAutofit/>
          </a:bodyPr>
          <a:lstStyle/>
          <a:p>
            <a:pPr algn="l"/>
            <a:r>
              <a:rPr lang="en-US" sz="2800" dirty="0">
                <a:latin typeface="Amasis MT Pro" panose="02040504050005020304" pitchFamily="18" charset="0"/>
              </a:rPr>
              <a:t>Contact Details:</a:t>
            </a:r>
            <a:br>
              <a:rPr lang="en-US" sz="2800" dirty="0">
                <a:latin typeface="Amasis MT Pro" panose="02040504050005020304" pitchFamily="18" charset="0"/>
              </a:rPr>
            </a:b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- Anish Rana </a:t>
            </a: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- Contact Hours: 9am-3pm, Sat &amp; Sun</a:t>
            </a: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-         </a:t>
            </a:r>
            <a:r>
              <a:rPr lang="en-US" sz="2800" dirty="0" err="1">
                <a:latin typeface="Amasis MT Pro" panose="02040504050005020304" pitchFamily="18" charset="0"/>
              </a:rPr>
              <a:t>Linkedin</a:t>
            </a:r>
            <a:r>
              <a:rPr lang="en-US" sz="2800" dirty="0">
                <a:latin typeface="Amasis MT Pro" panose="02040504050005020304" pitchFamily="18" charset="0"/>
              </a:rPr>
              <a:t>: </a:t>
            </a: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www.linkedin.com/in/anishrana2001</a:t>
            </a:r>
            <a:br>
              <a:rPr lang="en-US" sz="2800" dirty="0">
                <a:latin typeface="Amasis MT Pro" panose="02040504050005020304" pitchFamily="18" charset="0"/>
              </a:rPr>
            </a:b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         </a:t>
            </a:r>
            <a:r>
              <a:rPr lang="en-US" sz="2800" dirty="0" err="1">
                <a:latin typeface="Amasis MT Pro" panose="02040504050005020304" pitchFamily="18" charset="0"/>
              </a:rPr>
              <a:t>Github</a:t>
            </a:r>
            <a:r>
              <a:rPr lang="en-US" sz="2800" dirty="0">
                <a:latin typeface="Amasis MT Pro" panose="02040504050005020304" pitchFamily="18" charset="0"/>
              </a:rPr>
              <a:t>: </a:t>
            </a:r>
            <a:r>
              <a:rPr lang="en-US" sz="2000" dirty="0">
                <a:latin typeface="Amasis MT Pro" panose="02040504050005020304" pitchFamily="18" charset="0"/>
                <a:hlinkClick r:id="rId3"/>
              </a:rPr>
              <a:t>https://</a:t>
            </a:r>
            <a:r>
              <a:rPr lang="en-US" sz="2800" dirty="0">
                <a:latin typeface="Amasis MT Pro" panose="02040504050005020304" pitchFamily="18" charset="0"/>
                <a:hlinkClick r:id="rId3"/>
              </a:rPr>
              <a:t>github.com/anishrana2001/Kubernetes/tree/main/05%20Yaml%20file</a:t>
            </a:r>
            <a:br>
              <a:rPr lang="en-US" sz="2800" dirty="0">
                <a:latin typeface="Amasis MT Pro" panose="02040504050005020304" pitchFamily="18" charset="0"/>
              </a:rPr>
            </a:br>
            <a:br>
              <a:rPr lang="en-US" sz="2800" dirty="0">
                <a:latin typeface="Amasis MT Pro" panose="02040504050005020304" pitchFamily="18" charset="0"/>
              </a:rPr>
            </a:br>
            <a:r>
              <a:rPr lang="en-US" sz="2800" dirty="0">
                <a:latin typeface="Amasis MT Pro" panose="02040504050005020304" pitchFamily="18" charset="0"/>
              </a:rPr>
              <a:t>   </a:t>
            </a:r>
            <a:r>
              <a:rPr lang="en-US" sz="2800" dirty="0" err="1">
                <a:latin typeface="Amasis MT Pro" panose="02040504050005020304" pitchFamily="18" charset="0"/>
              </a:rPr>
              <a:t>Youtube</a:t>
            </a:r>
            <a:r>
              <a:rPr lang="en-US" sz="2800" dirty="0">
                <a:latin typeface="Amasis MT Pro" panose="02040504050005020304" pitchFamily="18" charset="0"/>
              </a:rPr>
              <a:t> : anishrana2001</a:t>
            </a:r>
          </a:p>
        </p:txBody>
      </p:sp>
    </p:spTree>
    <p:extLst>
      <p:ext uri="{BB962C8B-B14F-4D97-AF65-F5344CB8AC3E}">
        <p14:creationId xmlns:p14="http://schemas.microsoft.com/office/powerpoint/2010/main" val="237898966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48EB-9341-40DF-9045-C050E8F80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53A65-AD8D-4A3F-A377-1ADF6E47FA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/>
              <a:t>By Anish Rana</a:t>
            </a:r>
          </a:p>
        </p:txBody>
      </p:sp>
    </p:spTree>
    <p:extLst>
      <p:ext uri="{BB962C8B-B14F-4D97-AF65-F5344CB8AC3E}">
        <p14:creationId xmlns:p14="http://schemas.microsoft.com/office/powerpoint/2010/main" val="3228522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B7B5-2172-43AA-985D-8E643ABF03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445741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                  Course Outline</a:t>
            </a:r>
            <a:br>
              <a:rPr lang="en-US" sz="1050" dirty="0"/>
            </a:b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A8D85-3669-4C2B-8C22-DC51889342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346886"/>
            <a:ext cx="12191999" cy="5511114"/>
          </a:xfrm>
        </p:spPr>
        <p:txBody>
          <a:bodyPr>
            <a:normAutofit/>
          </a:bodyPr>
          <a:lstStyle/>
          <a:p>
            <a:pPr marL="1714500" lvl="3" indent="-342900">
              <a:buFont typeface="Wingdings" panose="05000000000000000000" pitchFamily="2" charset="2"/>
              <a:buChar char="Ø"/>
            </a:pPr>
            <a:endParaRPr lang="en-US" sz="3600" dirty="0"/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History and Name</a:t>
            </a:r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Structure of a YAML file</a:t>
            </a:r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What is a key-value pair?</a:t>
            </a:r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YAML  Array List</a:t>
            </a:r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Dictionary / Maps</a:t>
            </a:r>
          </a:p>
          <a:p>
            <a:pPr marL="1943100" lvl="3" indent="-571500" algn="l">
              <a:buFont typeface="Wingdings" panose="05000000000000000000" pitchFamily="2" charset="2"/>
              <a:buChar char="Ø"/>
            </a:pPr>
            <a:r>
              <a:rPr lang="en-US" sz="3600" dirty="0"/>
              <a:t>Rule for creating YAML file</a:t>
            </a:r>
          </a:p>
        </p:txBody>
      </p:sp>
    </p:spTree>
    <p:extLst>
      <p:ext uri="{BB962C8B-B14F-4D97-AF65-F5344CB8AC3E}">
        <p14:creationId xmlns:p14="http://schemas.microsoft.com/office/powerpoint/2010/main" val="37184412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2497-7E94-43F4-95C7-800AD77DB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309" y="0"/>
            <a:ext cx="10515600" cy="1325563"/>
          </a:xfrm>
        </p:spPr>
        <p:txBody>
          <a:bodyPr/>
          <a:lstStyle/>
          <a:p>
            <a:r>
              <a:rPr lang="en-US" dirty="0"/>
              <a:t>History and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BF8F0-065F-4CA2-8E92-7AE308DA7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636" y="1246909"/>
            <a:ext cx="10938164" cy="493005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YAML was first proposed by Clark Evans in 2001. </a:t>
            </a:r>
          </a:p>
          <a:p>
            <a:r>
              <a:rPr lang="en-US" dirty="0"/>
              <a:t>Who designed it together with </a:t>
            </a:r>
            <a:r>
              <a:rPr lang="en-US" dirty="0" err="1"/>
              <a:t>Ingy</a:t>
            </a:r>
            <a:r>
              <a:rPr lang="en-US" dirty="0"/>
              <a:t> </a:t>
            </a:r>
            <a:r>
              <a:rPr lang="en-US" dirty="0" err="1"/>
              <a:t>döt</a:t>
            </a:r>
            <a:r>
              <a:rPr lang="en-US" dirty="0"/>
              <a:t> Net and Oren Ben-Kiki.</a:t>
            </a:r>
          </a:p>
          <a:p>
            <a:r>
              <a:rPr lang="en-US" dirty="0"/>
              <a:t>Originally YAML was said to mean Yet Another Markup Language, because it was released in an era that saw an increasing of markup languages for </a:t>
            </a:r>
            <a:r>
              <a:rPr lang="en-US" b="1" dirty="0">
                <a:solidFill>
                  <a:srgbClr val="FF0000"/>
                </a:solidFill>
              </a:rPr>
              <a:t>presentation and connectivity </a:t>
            </a:r>
            <a:r>
              <a:rPr lang="en-US" dirty="0"/>
              <a:t>(HTML, XML, SGML, etc). </a:t>
            </a:r>
          </a:p>
          <a:p>
            <a:endParaRPr lang="en-US" dirty="0"/>
          </a:p>
          <a:p>
            <a:r>
              <a:rPr lang="en-US" dirty="0"/>
              <a:t>But it was then repurposed as a recursive acronym, to distinguish its purpose as </a:t>
            </a:r>
            <a:r>
              <a:rPr lang="en-US" b="1" dirty="0">
                <a:solidFill>
                  <a:schemeClr val="accent6"/>
                </a:solidFill>
              </a:rPr>
              <a:t>data-oriented</a:t>
            </a:r>
            <a:r>
              <a:rPr lang="en-US" dirty="0"/>
              <a:t>, rather than document markup. </a:t>
            </a:r>
          </a:p>
          <a:p>
            <a:endParaRPr lang="en-US" dirty="0"/>
          </a:p>
          <a:p>
            <a:r>
              <a:rPr lang="en-US" dirty="0"/>
              <a:t>Before = Yet Another Markup Language</a:t>
            </a:r>
          </a:p>
          <a:p>
            <a:r>
              <a:rPr lang="en-US" dirty="0"/>
              <a:t>Now     = YAML </a:t>
            </a:r>
            <a:r>
              <a:rPr lang="en-US" dirty="0" err="1"/>
              <a:t>Ain’t</a:t>
            </a:r>
            <a:r>
              <a:rPr lang="en-US" dirty="0"/>
              <a:t> Markup Language</a:t>
            </a:r>
          </a:p>
        </p:txBody>
      </p:sp>
    </p:spTree>
    <p:extLst>
      <p:ext uri="{BB962C8B-B14F-4D97-AF65-F5344CB8AC3E}">
        <p14:creationId xmlns:p14="http://schemas.microsoft.com/office/powerpoint/2010/main" val="170302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82B56-F294-4C3F-9F1D-0E7230190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341499"/>
          </a:xfrm>
        </p:spPr>
        <p:txBody>
          <a:bodyPr/>
          <a:lstStyle/>
          <a:p>
            <a:r>
              <a:rPr lang="en-US" dirty="0"/>
              <a:t>According to </a:t>
            </a:r>
            <a:r>
              <a:rPr lang="en-US" dirty="0" err="1">
                <a:hlinkClick r:id="rId3"/>
              </a:rPr>
              <a:t>yaml.org</a:t>
            </a:r>
            <a:r>
              <a:rPr lang="en-US" dirty="0"/>
              <a:t>, "YAML is a human-friendly, data serialization standard for all programming languages."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7515B-28E6-46B9-B746-2C9C711A0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0463"/>
            <a:ext cx="10515600" cy="3226499"/>
          </a:xfrm>
        </p:spPr>
        <p:txBody>
          <a:bodyPr>
            <a:normAutofit/>
          </a:bodyPr>
          <a:lstStyle/>
          <a:p>
            <a:r>
              <a:rPr lang="en-US" dirty="0"/>
              <a:t>YAML common use cases such as:</a:t>
            </a:r>
          </a:p>
          <a:p>
            <a:pPr lvl="1"/>
            <a:r>
              <a:rPr lang="en-US" dirty="0"/>
              <a:t>Configuration files</a:t>
            </a:r>
          </a:p>
          <a:p>
            <a:pPr lvl="1"/>
            <a:r>
              <a:rPr lang="en-US" dirty="0"/>
              <a:t>Log files</a:t>
            </a:r>
          </a:p>
          <a:p>
            <a:pPr lvl="1"/>
            <a:r>
              <a:rPr lang="en-US" dirty="0"/>
              <a:t>Inter-process messaging</a:t>
            </a:r>
          </a:p>
          <a:p>
            <a:pPr lvl="1"/>
            <a:r>
              <a:rPr lang="en-US" dirty="0"/>
              <a:t>Cross-language data sharing</a:t>
            </a:r>
          </a:p>
          <a:p>
            <a:pPr lvl="1"/>
            <a:r>
              <a:rPr lang="en-US" dirty="0"/>
              <a:t>Complex data structures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4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2A3FF-EC70-4191-8442-D8C9411E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a YAML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5AA76-F12D-4136-93D2-F7247AEC4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There are 3 building blocks of a YAML file: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Key value pair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 err="1"/>
              <a:t>Arrary</a:t>
            </a:r>
            <a:r>
              <a:rPr lang="en-US" sz="3200" dirty="0"/>
              <a:t> / Lists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Dictionary / Map</a:t>
            </a:r>
          </a:p>
        </p:txBody>
      </p:sp>
    </p:spTree>
    <p:extLst>
      <p:ext uri="{BB962C8B-B14F-4D97-AF65-F5344CB8AC3E}">
        <p14:creationId xmlns:p14="http://schemas.microsoft.com/office/powerpoint/2010/main" val="25376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C1BD2-CCF9-4F75-AC07-BFE8C69C1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09145" cy="1325563"/>
          </a:xfrm>
        </p:spPr>
        <p:txBody>
          <a:bodyPr/>
          <a:lstStyle/>
          <a:p>
            <a:r>
              <a:rPr lang="en-US" b="1" dirty="0"/>
              <a:t>What is a key-value pair?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B4598-B97F-4A59-8BB4-D4CCAAD13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key-value pair</a:t>
            </a:r>
            <a:r>
              <a:rPr lang="en-US" dirty="0"/>
              <a:t> is a simple data structure that consists of a unique identifier (the key) and the corresponding value of that identifier. 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key</a:t>
            </a:r>
            <a:r>
              <a:rPr lang="en-US" dirty="0"/>
              <a:t> can be any type of data, such as a text string or an integer.</a:t>
            </a:r>
          </a:p>
          <a:p>
            <a:endParaRPr lang="en-US" dirty="0"/>
          </a:p>
          <a:p>
            <a:r>
              <a:rPr lang="en-US" dirty="0"/>
              <a:t>The data can also be of any type of data, including string, integer, float, </a:t>
            </a:r>
            <a:r>
              <a:rPr lang="en-US" dirty="0" err="1"/>
              <a:t>boolean</a:t>
            </a:r>
            <a:r>
              <a:rPr lang="en-US" dirty="0"/>
              <a:t>, list, or even other key-value pairs. </a:t>
            </a:r>
          </a:p>
        </p:txBody>
      </p:sp>
    </p:spTree>
    <p:extLst>
      <p:ext uri="{BB962C8B-B14F-4D97-AF65-F5344CB8AC3E}">
        <p14:creationId xmlns:p14="http://schemas.microsoft.com/office/powerpoint/2010/main" val="4069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B443-EB1A-46FD-857D-DE7EEF3F7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5055" y="522143"/>
            <a:ext cx="2032000" cy="752475"/>
          </a:xfrm>
          <a:solidFill>
            <a:schemeClr val="bg1"/>
          </a:solidFill>
          <a:ln w="381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/>
          <a:lstStyle/>
          <a:p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Syntax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17B99-6BA5-4833-AA5F-6E18808D5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273" y="568146"/>
            <a:ext cx="9349510" cy="6082036"/>
          </a:xfrm>
        </p:spPr>
        <p:txBody>
          <a:bodyPr>
            <a:normAutofit/>
          </a:bodyPr>
          <a:lstStyle/>
          <a:p>
            <a:r>
              <a:rPr lang="en-US" altLang="en-US" sz="2800" b="1" dirty="0">
                <a:latin typeface="+mj-lt"/>
                <a:ea typeface="+mj-ea"/>
                <a:cs typeface="+mj-cs"/>
              </a:rPr>
              <a:t>key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lang="en-US" altLang="en-US" sz="2800" b="1" dirty="0">
                <a:latin typeface="+mj-lt"/>
                <a:ea typeface="+mj-ea"/>
                <a:cs typeface="+mj-cs"/>
              </a:rPr>
              <a:t>value</a:t>
            </a:r>
          </a:p>
          <a:p>
            <a:endParaRPr lang="en-US" altLang="en-US" b="1" dirty="0">
              <a:latin typeface="+mj-lt"/>
              <a:ea typeface="+mj-ea"/>
              <a:cs typeface="+mj-cs"/>
            </a:endParaRPr>
          </a:p>
          <a:p>
            <a:endParaRPr lang="en-US" altLang="en-US" sz="2800" b="1" dirty="0">
              <a:latin typeface="+mj-lt"/>
              <a:ea typeface="+mj-ea"/>
              <a:cs typeface="+mj-cs"/>
            </a:endParaRPr>
          </a:p>
          <a:p>
            <a:endParaRPr lang="en-US" altLang="en-US" b="1" dirty="0"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600" b="1" dirty="0">
                <a:latin typeface="+mj-lt"/>
                <a:ea typeface="+mj-ea"/>
                <a:cs typeface="+mj-cs"/>
              </a:rPr>
              <a:t>Yaml format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name: anish rana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+mj-lt"/>
                <a:ea typeface="+mj-ea"/>
                <a:cs typeface="+mj-cs"/>
              </a:rPr>
              <a:t>age: 24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occupation: system admin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dirty="0">
                <a:latin typeface="+mj-lt"/>
                <a:ea typeface="+mj-ea"/>
                <a:cs typeface="+mj-cs"/>
              </a:rPr>
              <a:t>fruit: apple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salary: $1000.5</a:t>
            </a:r>
            <a:endParaRPr lang="en-US" altLang="en-US" b="1" dirty="0">
              <a:latin typeface="+mj-lt"/>
              <a:ea typeface="+mj-ea"/>
              <a:cs typeface="+mj-cs"/>
            </a:endParaRPr>
          </a:p>
          <a:p>
            <a:r>
              <a:rPr lang="en-US" dirty="0"/>
              <a:t>Each key is followed by a colon and then the value.</a:t>
            </a:r>
            <a:endParaRPr lang="en-US" altLang="en-US" b="1" dirty="0">
              <a:latin typeface="+mj-lt"/>
              <a:ea typeface="+mj-ea"/>
              <a:cs typeface="+mj-cs"/>
            </a:endParaRPr>
          </a:p>
          <a:p>
            <a:endParaRPr lang="en-US" altLang="en-US" sz="2800" b="1" dirty="0">
              <a:latin typeface="+mj-lt"/>
              <a:ea typeface="+mj-ea"/>
              <a:cs typeface="+mj-cs"/>
            </a:endParaRPr>
          </a:p>
          <a:p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094635A-DD86-446E-B3A9-87BD14A548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852623"/>
              </p:ext>
            </p:extLst>
          </p:nvPr>
        </p:nvGraphicFramePr>
        <p:xfrm>
          <a:off x="932872" y="1274618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6043291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401184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9172208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31159198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41363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occupation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97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anish rana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system 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$10000.5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599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7840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862</Words>
  <Application>Microsoft Office PowerPoint</Application>
  <PresentationFormat>Widescreen</PresentationFormat>
  <Paragraphs>188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Amasis MT Pro</vt:lpstr>
      <vt:lpstr>Arial</vt:lpstr>
      <vt:lpstr>Calibri</vt:lpstr>
      <vt:lpstr>Calibri Light</vt:lpstr>
      <vt:lpstr>Wingdings</vt:lpstr>
      <vt:lpstr>Office Theme</vt:lpstr>
      <vt:lpstr>PowerPoint Presentation</vt:lpstr>
      <vt:lpstr>Contact Details:  - Anish Rana  - Contact Hours: 9am-3pm, Sat &amp; Sun -         Linkedin:  www.linkedin.com/in/anishrana2001           Github: https://github.com/anishrana2001/Kubernetes/tree/main/05%20Yaml%20file     Youtube : anishrana2001</vt:lpstr>
      <vt:lpstr>YAML</vt:lpstr>
      <vt:lpstr>                  Course Outline </vt:lpstr>
      <vt:lpstr>History and name</vt:lpstr>
      <vt:lpstr>According to yaml.org, "YAML is a human-friendly, data serialization standard for all programming languages."</vt:lpstr>
      <vt:lpstr>Structure of a YAML file</vt:lpstr>
      <vt:lpstr>What is a key-value pair?</vt:lpstr>
      <vt:lpstr>Syntax</vt:lpstr>
      <vt:lpstr>YAML  Array List</vt:lpstr>
      <vt:lpstr>Dictionary / Maps</vt:lpstr>
      <vt:lpstr>Rule for creating YAML file</vt:lpstr>
      <vt:lpstr>Yaml File</vt:lpstr>
      <vt:lpstr>Yaml File</vt:lpstr>
      <vt:lpstr>Yaml File</vt:lpstr>
      <vt:lpstr>Yaml File</vt:lpstr>
      <vt:lpstr>Yaml File</vt:lpstr>
      <vt:lpstr>Yaml File</vt:lpstr>
      <vt:lpstr>                         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YAML</dc:title>
  <dc:creator>RANA Anish OBS/OINIS</dc:creator>
  <cp:lastModifiedBy>RANA Anish OBS/OINIS</cp:lastModifiedBy>
  <cp:revision>37</cp:revision>
  <dcterms:created xsi:type="dcterms:W3CDTF">2022-11-23T17:38:30Z</dcterms:created>
  <dcterms:modified xsi:type="dcterms:W3CDTF">2022-12-27T11:28:22Z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222825-62ea-40f3-96b5-5375c07996e2_Enabled">
    <vt:lpwstr>true</vt:lpwstr>
  </property>
  <property fmtid="{D5CDD505-2E9C-101B-9397-08002B2CF9AE}" pid="3" name="MSIP_Label_07222825-62ea-40f3-96b5-5375c07996e2_SetDate">
    <vt:lpwstr>2022-11-23T17:38:50Z</vt:lpwstr>
  </property>
  <property fmtid="{D5CDD505-2E9C-101B-9397-08002B2CF9AE}" pid="4" name="MSIP_Label_07222825-62ea-40f3-96b5-5375c07996e2_Method">
    <vt:lpwstr>Privileged</vt:lpwstr>
  </property>
  <property fmtid="{D5CDD505-2E9C-101B-9397-08002B2CF9AE}" pid="5" name="MSIP_Label_07222825-62ea-40f3-96b5-5375c07996e2_Name">
    <vt:lpwstr>unrestricted_parent.2</vt:lpwstr>
  </property>
  <property fmtid="{D5CDD505-2E9C-101B-9397-08002B2CF9AE}" pid="6" name="MSIP_Label_07222825-62ea-40f3-96b5-5375c07996e2_SiteId">
    <vt:lpwstr>90c7a20a-f34b-40bf-bc48-b9253b6f5d20</vt:lpwstr>
  </property>
  <property fmtid="{D5CDD505-2E9C-101B-9397-08002B2CF9AE}" pid="7" name="MSIP_Label_07222825-62ea-40f3-96b5-5375c07996e2_ActionId">
    <vt:lpwstr>d59cc02c-13a6-4870-90cb-e9c63ab552fe</vt:lpwstr>
  </property>
  <property fmtid="{D5CDD505-2E9C-101B-9397-08002B2CF9AE}" pid="8" name="MSIP_Label_07222825-62ea-40f3-96b5-5375c07996e2_ContentBits">
    <vt:lpwstr>0</vt:lpwstr>
  </property>
</Properties>
</file>

<file path=docProps/thumbnail.jpeg>
</file>